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625" r:id="rId2"/>
    <p:sldId id="652" r:id="rId3"/>
    <p:sldId id="653" r:id="rId4"/>
    <p:sldId id="654" r:id="rId5"/>
    <p:sldId id="656" r:id="rId6"/>
    <p:sldId id="657" r:id="rId7"/>
    <p:sldId id="658" r:id="rId8"/>
    <p:sldId id="660" r:id="rId9"/>
    <p:sldId id="661" r:id="rId10"/>
    <p:sldId id="662" r:id="rId11"/>
    <p:sldId id="663" r:id="rId12"/>
    <p:sldId id="648" r:id="rId13"/>
    <p:sldId id="638" r:id="rId14"/>
    <p:sldId id="643" r:id="rId15"/>
    <p:sldId id="647" r:id="rId16"/>
    <p:sldId id="645" r:id="rId17"/>
    <p:sldId id="646" r:id="rId18"/>
    <p:sldId id="649" r:id="rId19"/>
    <p:sldId id="639" r:id="rId20"/>
    <p:sldId id="644" r:id="rId21"/>
    <p:sldId id="642" r:id="rId22"/>
    <p:sldId id="651" r:id="rId23"/>
    <p:sldId id="664" r:id="rId24"/>
    <p:sldId id="666" r:id="rId25"/>
    <p:sldId id="665" r:id="rId26"/>
    <p:sldId id="636" r:id="rId27"/>
  </p:sldIdLst>
  <p:sldSz cx="12192000" cy="6858000"/>
  <p:notesSz cx="6797675" cy="9926638"/>
  <p:defaultTextStyle>
    <a:defPPr>
      <a:defRPr lang="pt-B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ciano Oliva Patricio" initials="LOP" lastIdx="31" clrIdx="0">
    <p:extLst/>
  </p:cmAuthor>
  <p:cmAuthor id="2" name="Narlon Gutierre Nogueira - MPS" initials="NGN-M" lastIdx="7" clrIdx="1">
    <p:extLst/>
  </p:cmAuthor>
  <p:cmAuthor id="3" name="Emanuel  de Araujo Dantas - MPS" initials="EdAD-M" lastIdx="20"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6A9B"/>
    <a:srgbClr val="1D7125"/>
    <a:srgbClr val="4D71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Estilo com Tema 1 - Ênfas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505E3EF-67EA-436B-97B2-0124C06EBD24}" styleName="Estilo Médio 4 - Ênfas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4660"/>
  </p:normalViewPr>
  <p:slideViewPr>
    <p:cSldViewPr>
      <p:cViewPr varScale="1">
        <p:scale>
          <a:sx n="83" d="100"/>
          <a:sy n="83" d="100"/>
        </p:scale>
        <p:origin x="-300" y="-90"/>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2658"/>
    </p:cViewPr>
  </p:sorterViewPr>
  <p:notesViewPr>
    <p:cSldViewPr>
      <p:cViewPr varScale="1">
        <p:scale>
          <a:sx n="50" d="100"/>
          <a:sy n="50" d="100"/>
        </p:scale>
        <p:origin x="2880"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2946400" cy="496888"/>
          </a:xfrm>
          <a:prstGeom prst="rect">
            <a:avLst/>
          </a:prstGeom>
        </p:spPr>
        <p:txBody>
          <a:bodyPr vert="horz" lIns="91428" tIns="45714" rIns="91428" bIns="45714" rtlCol="0"/>
          <a:lstStyle>
            <a:lvl1pPr algn="l" fontAlgn="auto">
              <a:spcBef>
                <a:spcPts val="0"/>
              </a:spcBef>
              <a:spcAft>
                <a:spcPts val="0"/>
              </a:spcAft>
              <a:defRPr sz="1200">
                <a:latin typeface="+mn-lt"/>
                <a:cs typeface="+mn-cs"/>
              </a:defRPr>
            </a:lvl1pPr>
          </a:lstStyle>
          <a:p>
            <a:pPr>
              <a:defRPr/>
            </a:pPr>
            <a:endParaRPr lang="pt-BR"/>
          </a:p>
        </p:txBody>
      </p:sp>
      <p:sp>
        <p:nvSpPr>
          <p:cNvPr id="3" name="Espaço Reservado para Data 2"/>
          <p:cNvSpPr>
            <a:spLocks noGrp="1"/>
          </p:cNvSpPr>
          <p:nvPr>
            <p:ph type="dt" sz="quarter" idx="1"/>
          </p:nvPr>
        </p:nvSpPr>
        <p:spPr>
          <a:xfrm>
            <a:off x="3849688" y="1"/>
            <a:ext cx="2946400" cy="496888"/>
          </a:xfrm>
          <a:prstGeom prst="rect">
            <a:avLst/>
          </a:prstGeom>
        </p:spPr>
        <p:txBody>
          <a:bodyPr vert="horz" lIns="91428" tIns="45714" rIns="91428" bIns="45714" rtlCol="0"/>
          <a:lstStyle>
            <a:lvl1pPr algn="r" fontAlgn="auto">
              <a:spcBef>
                <a:spcPts val="0"/>
              </a:spcBef>
              <a:spcAft>
                <a:spcPts val="0"/>
              </a:spcAft>
              <a:defRPr sz="1200">
                <a:latin typeface="+mn-lt"/>
                <a:cs typeface="+mn-cs"/>
              </a:defRPr>
            </a:lvl1pPr>
          </a:lstStyle>
          <a:p>
            <a:pPr>
              <a:defRPr/>
            </a:pPr>
            <a:fld id="{FA6664FA-AF0A-45FC-885B-04D190D07035}" type="datetimeFigureOut">
              <a:rPr lang="pt-BR"/>
              <a:pPr>
                <a:defRPr/>
              </a:pPr>
              <a:t>04/12/2017</a:t>
            </a:fld>
            <a:endParaRPr lang="pt-BR"/>
          </a:p>
        </p:txBody>
      </p:sp>
      <p:sp>
        <p:nvSpPr>
          <p:cNvPr id="4" name="Espaço Reservado para Rodapé 3"/>
          <p:cNvSpPr>
            <a:spLocks noGrp="1"/>
          </p:cNvSpPr>
          <p:nvPr>
            <p:ph type="ftr" sz="quarter" idx="2"/>
          </p:nvPr>
        </p:nvSpPr>
        <p:spPr>
          <a:xfrm>
            <a:off x="0" y="9428164"/>
            <a:ext cx="2946400" cy="496887"/>
          </a:xfrm>
          <a:prstGeom prst="rect">
            <a:avLst/>
          </a:prstGeom>
        </p:spPr>
        <p:txBody>
          <a:bodyPr vert="horz" lIns="91428" tIns="45714" rIns="91428" bIns="45714" rtlCol="0" anchor="b"/>
          <a:lstStyle>
            <a:lvl1pPr algn="l" fontAlgn="auto">
              <a:spcBef>
                <a:spcPts val="0"/>
              </a:spcBef>
              <a:spcAft>
                <a:spcPts val="0"/>
              </a:spcAft>
              <a:defRPr sz="1200">
                <a:latin typeface="+mn-lt"/>
                <a:cs typeface="+mn-cs"/>
              </a:defRPr>
            </a:lvl1pPr>
          </a:lstStyle>
          <a:p>
            <a:pPr>
              <a:defRPr/>
            </a:pPr>
            <a:endParaRPr lang="pt-BR"/>
          </a:p>
        </p:txBody>
      </p:sp>
      <p:sp>
        <p:nvSpPr>
          <p:cNvPr id="5" name="Espaço Reservado para Número de Slide 4"/>
          <p:cNvSpPr>
            <a:spLocks noGrp="1"/>
          </p:cNvSpPr>
          <p:nvPr>
            <p:ph type="sldNum" sz="quarter" idx="3"/>
          </p:nvPr>
        </p:nvSpPr>
        <p:spPr>
          <a:xfrm>
            <a:off x="3849688" y="9428164"/>
            <a:ext cx="2946400" cy="496887"/>
          </a:xfrm>
          <a:prstGeom prst="rect">
            <a:avLst/>
          </a:prstGeom>
        </p:spPr>
        <p:txBody>
          <a:bodyPr vert="horz" lIns="91428" tIns="45714" rIns="91428" bIns="45714" rtlCol="0" anchor="b"/>
          <a:lstStyle>
            <a:lvl1pPr algn="r" fontAlgn="auto">
              <a:spcBef>
                <a:spcPts val="0"/>
              </a:spcBef>
              <a:spcAft>
                <a:spcPts val="0"/>
              </a:spcAft>
              <a:defRPr sz="1200">
                <a:latin typeface="+mn-lt"/>
                <a:cs typeface="+mn-cs"/>
              </a:defRPr>
            </a:lvl1pPr>
          </a:lstStyle>
          <a:p>
            <a:pPr>
              <a:defRPr/>
            </a:pPr>
            <a:fld id="{D19D6BEB-7759-4620-8051-FFBB4FBC8FC9}" type="slidenum">
              <a:rPr lang="pt-BR"/>
              <a:pPr>
                <a:defRPr/>
              </a:pPr>
              <a:t>‹nº›</a:t>
            </a:fld>
            <a:endParaRPr lang="pt-BR"/>
          </a:p>
        </p:txBody>
      </p:sp>
    </p:spTree>
    <p:extLst>
      <p:ext uri="{BB962C8B-B14F-4D97-AF65-F5344CB8AC3E}">
        <p14:creationId xmlns:p14="http://schemas.microsoft.com/office/powerpoint/2010/main" val="131834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2946400" cy="496888"/>
          </a:xfrm>
          <a:prstGeom prst="rect">
            <a:avLst/>
          </a:prstGeom>
        </p:spPr>
        <p:txBody>
          <a:bodyPr vert="horz" lIns="91428" tIns="45714" rIns="91428" bIns="45714" rtlCol="0"/>
          <a:lstStyle>
            <a:lvl1pPr algn="l" fontAlgn="auto">
              <a:spcBef>
                <a:spcPts val="0"/>
              </a:spcBef>
              <a:spcAft>
                <a:spcPts val="0"/>
              </a:spcAft>
              <a:defRPr sz="1200">
                <a:latin typeface="+mn-lt"/>
                <a:cs typeface="+mn-cs"/>
              </a:defRPr>
            </a:lvl1pPr>
          </a:lstStyle>
          <a:p>
            <a:pPr>
              <a:defRPr/>
            </a:pPr>
            <a:endParaRPr lang="pt-BR"/>
          </a:p>
        </p:txBody>
      </p:sp>
      <p:sp>
        <p:nvSpPr>
          <p:cNvPr id="3" name="Espaço Reservado para Data 2"/>
          <p:cNvSpPr>
            <a:spLocks noGrp="1"/>
          </p:cNvSpPr>
          <p:nvPr>
            <p:ph type="dt" idx="1"/>
          </p:nvPr>
        </p:nvSpPr>
        <p:spPr>
          <a:xfrm>
            <a:off x="3849688" y="1"/>
            <a:ext cx="2946400" cy="496888"/>
          </a:xfrm>
          <a:prstGeom prst="rect">
            <a:avLst/>
          </a:prstGeom>
        </p:spPr>
        <p:txBody>
          <a:bodyPr vert="horz" lIns="91428" tIns="45714" rIns="91428" bIns="45714" rtlCol="0"/>
          <a:lstStyle>
            <a:lvl1pPr algn="r" fontAlgn="auto">
              <a:spcBef>
                <a:spcPts val="0"/>
              </a:spcBef>
              <a:spcAft>
                <a:spcPts val="0"/>
              </a:spcAft>
              <a:defRPr sz="1200">
                <a:latin typeface="+mn-lt"/>
                <a:cs typeface="+mn-cs"/>
              </a:defRPr>
            </a:lvl1pPr>
          </a:lstStyle>
          <a:p>
            <a:pPr>
              <a:defRPr/>
            </a:pPr>
            <a:fld id="{CD5D9A08-F3FE-4BB6-B799-04081211DB6F}" type="datetimeFigureOut">
              <a:rPr lang="pt-BR"/>
              <a:pPr>
                <a:defRPr/>
              </a:pPr>
              <a:t>04/12/2017</a:t>
            </a:fld>
            <a:endParaRPr lang="pt-BR"/>
          </a:p>
        </p:txBody>
      </p:sp>
      <p:sp>
        <p:nvSpPr>
          <p:cNvPr id="4" name="Espaço Reservado para Imagem de Slide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28" tIns="45714" rIns="91428" bIns="45714" rtlCol="0" anchor="ctr"/>
          <a:lstStyle/>
          <a:p>
            <a:pPr lvl="0"/>
            <a:endParaRPr lang="pt-BR" noProof="0"/>
          </a:p>
        </p:txBody>
      </p:sp>
      <p:sp>
        <p:nvSpPr>
          <p:cNvPr id="5" name="Espaço Reservado para Anotações 4"/>
          <p:cNvSpPr>
            <a:spLocks noGrp="1"/>
          </p:cNvSpPr>
          <p:nvPr>
            <p:ph type="body" sz="quarter" idx="3"/>
          </p:nvPr>
        </p:nvSpPr>
        <p:spPr>
          <a:xfrm>
            <a:off x="679451" y="4714875"/>
            <a:ext cx="5438775" cy="4467225"/>
          </a:xfrm>
          <a:prstGeom prst="rect">
            <a:avLst/>
          </a:prstGeom>
        </p:spPr>
        <p:txBody>
          <a:bodyPr vert="horz" lIns="91428" tIns="45714" rIns="91428" bIns="45714" rtlCol="0">
            <a:normAutofit/>
          </a:bodyPr>
          <a:lstStyle/>
          <a:p>
            <a:pPr lvl="0"/>
            <a:r>
              <a:rPr lang="pt-BR" noProof="0" smtClean="0"/>
              <a:t>Clique para editar os estilos do texto mestre</a:t>
            </a:r>
          </a:p>
          <a:p>
            <a:pPr lvl="1"/>
            <a:r>
              <a:rPr lang="pt-BR" noProof="0" smtClean="0"/>
              <a:t>Segundo nível</a:t>
            </a:r>
          </a:p>
          <a:p>
            <a:pPr lvl="2"/>
            <a:r>
              <a:rPr lang="pt-BR" noProof="0" smtClean="0"/>
              <a:t>Terceiro nível</a:t>
            </a:r>
          </a:p>
          <a:p>
            <a:pPr lvl="3"/>
            <a:r>
              <a:rPr lang="pt-BR" noProof="0" smtClean="0"/>
              <a:t>Quarto nível</a:t>
            </a:r>
          </a:p>
          <a:p>
            <a:pPr lvl="4"/>
            <a:r>
              <a:rPr lang="pt-BR" noProof="0" smtClean="0"/>
              <a:t>Quinto nível</a:t>
            </a:r>
            <a:endParaRPr lang="pt-BR" noProof="0"/>
          </a:p>
        </p:txBody>
      </p:sp>
      <p:sp>
        <p:nvSpPr>
          <p:cNvPr id="6" name="Espaço Reservado para Rodapé 5"/>
          <p:cNvSpPr>
            <a:spLocks noGrp="1"/>
          </p:cNvSpPr>
          <p:nvPr>
            <p:ph type="ftr" sz="quarter" idx="4"/>
          </p:nvPr>
        </p:nvSpPr>
        <p:spPr>
          <a:xfrm>
            <a:off x="0" y="9428164"/>
            <a:ext cx="2946400" cy="496887"/>
          </a:xfrm>
          <a:prstGeom prst="rect">
            <a:avLst/>
          </a:prstGeom>
        </p:spPr>
        <p:txBody>
          <a:bodyPr vert="horz" lIns="91428" tIns="45714" rIns="91428" bIns="45714" rtlCol="0" anchor="b"/>
          <a:lstStyle>
            <a:lvl1pPr algn="l" fontAlgn="auto">
              <a:spcBef>
                <a:spcPts val="0"/>
              </a:spcBef>
              <a:spcAft>
                <a:spcPts val="0"/>
              </a:spcAft>
              <a:defRPr sz="1200">
                <a:latin typeface="+mn-lt"/>
                <a:cs typeface="+mn-cs"/>
              </a:defRPr>
            </a:lvl1pPr>
          </a:lstStyle>
          <a:p>
            <a:pPr>
              <a:defRPr/>
            </a:pPr>
            <a:endParaRPr lang="pt-BR"/>
          </a:p>
        </p:txBody>
      </p:sp>
      <p:sp>
        <p:nvSpPr>
          <p:cNvPr id="7" name="Espaço Reservado para Número de Slide 6"/>
          <p:cNvSpPr>
            <a:spLocks noGrp="1"/>
          </p:cNvSpPr>
          <p:nvPr>
            <p:ph type="sldNum" sz="quarter" idx="5"/>
          </p:nvPr>
        </p:nvSpPr>
        <p:spPr>
          <a:xfrm>
            <a:off x="3849688" y="9428164"/>
            <a:ext cx="2946400" cy="496887"/>
          </a:xfrm>
          <a:prstGeom prst="rect">
            <a:avLst/>
          </a:prstGeom>
        </p:spPr>
        <p:txBody>
          <a:bodyPr vert="horz" lIns="91428" tIns="45714" rIns="91428" bIns="45714" rtlCol="0" anchor="b"/>
          <a:lstStyle>
            <a:lvl1pPr algn="r" fontAlgn="auto">
              <a:spcBef>
                <a:spcPts val="0"/>
              </a:spcBef>
              <a:spcAft>
                <a:spcPts val="0"/>
              </a:spcAft>
              <a:defRPr sz="1200">
                <a:latin typeface="+mn-lt"/>
                <a:cs typeface="+mn-cs"/>
              </a:defRPr>
            </a:lvl1pPr>
          </a:lstStyle>
          <a:p>
            <a:pPr>
              <a:defRPr/>
            </a:pPr>
            <a:fld id="{6DE36A22-266B-48E5-8FAA-DE3C89EB1A2E}" type="slidenum">
              <a:rPr lang="pt-BR"/>
              <a:pPr>
                <a:defRPr/>
              </a:pPr>
              <a:t>‹nº›</a:t>
            </a:fld>
            <a:endParaRPr lang="pt-BR"/>
          </a:p>
        </p:txBody>
      </p:sp>
    </p:spTree>
    <p:extLst>
      <p:ext uri="{BB962C8B-B14F-4D97-AF65-F5344CB8AC3E}">
        <p14:creationId xmlns:p14="http://schemas.microsoft.com/office/powerpoint/2010/main" val="28668012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666E12FA-61E6-48BB-9F66-90D129FB12BC}" type="slidenum">
              <a:rPr lang="pt-BR" altLang="pt-BR" sz="2400" smtClean="0">
                <a:solidFill>
                  <a:srgbClr val="000000"/>
                </a:solidFill>
              </a:rPr>
              <a:pPr eaLnBrk="1" hangingPunct="1"/>
              <a:t>2</a:t>
            </a:fld>
            <a:endParaRPr lang="pt-BR" altLang="pt-BR" sz="2400" smtClean="0">
              <a:solidFill>
                <a:srgbClr val="000000"/>
              </a:solidFill>
            </a:endParaRPr>
          </a:p>
        </p:txBody>
      </p:sp>
      <p:sp>
        <p:nvSpPr>
          <p:cNvPr id="45059" name="Rectangle 1"/>
          <p:cNvSpPr>
            <a:spLocks noGrp="1" noRot="1" noChangeAspect="1" noChangeArrowheads="1" noTextEdit="1"/>
          </p:cNvSpPr>
          <p:nvPr>
            <p:ph type="sldImg"/>
          </p:nvPr>
        </p:nvSpPr>
        <p:spPr>
          <a:xfrm>
            <a:off x="95250" y="744538"/>
            <a:ext cx="6610350" cy="3719512"/>
          </a:xfrm>
          <a:ln/>
        </p:spPr>
      </p:sp>
      <p:sp>
        <p:nvSpPr>
          <p:cNvPr id="45060"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C83412C9-5D9C-4BF4-B3AA-4AF151D812B2}" type="slidenum">
              <a:rPr lang="pt-BR" altLang="pt-BR" sz="2400" smtClean="0">
                <a:solidFill>
                  <a:srgbClr val="000000"/>
                </a:solidFill>
              </a:rPr>
              <a:pPr eaLnBrk="1" hangingPunct="1"/>
              <a:t>11</a:t>
            </a:fld>
            <a:endParaRPr lang="pt-BR" altLang="pt-BR" sz="2400" smtClean="0">
              <a:solidFill>
                <a:srgbClr val="000000"/>
              </a:solidFill>
            </a:endParaRPr>
          </a:p>
        </p:txBody>
      </p:sp>
      <p:sp>
        <p:nvSpPr>
          <p:cNvPr id="56323" name="Rectangle 1"/>
          <p:cNvSpPr>
            <a:spLocks noGrp="1" noRot="1" noChangeAspect="1" noChangeArrowheads="1" noTextEdit="1"/>
          </p:cNvSpPr>
          <p:nvPr>
            <p:ph type="sldImg"/>
          </p:nvPr>
        </p:nvSpPr>
        <p:spPr>
          <a:xfrm>
            <a:off x="922338" y="744538"/>
            <a:ext cx="4956175" cy="3719512"/>
          </a:xfrm>
          <a:ln/>
        </p:spPr>
      </p:sp>
      <p:sp>
        <p:nvSpPr>
          <p:cNvPr id="56324"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D8D315F8-3BCE-4B98-A5A9-E1E9BA8C3B42}" type="slidenum">
              <a:rPr lang="pt-BR" altLang="pt-BR" sz="2400" smtClean="0">
                <a:solidFill>
                  <a:srgbClr val="000000"/>
                </a:solidFill>
              </a:rPr>
              <a:pPr eaLnBrk="1" hangingPunct="1"/>
              <a:t>3</a:t>
            </a:fld>
            <a:endParaRPr lang="pt-BR" altLang="pt-BR" sz="2400" smtClean="0">
              <a:solidFill>
                <a:srgbClr val="000000"/>
              </a:solidFill>
            </a:endParaRPr>
          </a:p>
        </p:txBody>
      </p:sp>
      <p:sp>
        <p:nvSpPr>
          <p:cNvPr id="46083" name="Rectangle 1"/>
          <p:cNvSpPr>
            <a:spLocks noGrp="1" noRot="1" noChangeAspect="1" noChangeArrowheads="1" noTextEdit="1"/>
          </p:cNvSpPr>
          <p:nvPr>
            <p:ph type="sldImg"/>
          </p:nvPr>
        </p:nvSpPr>
        <p:spPr>
          <a:xfrm>
            <a:off x="95250" y="744538"/>
            <a:ext cx="6610350" cy="3719512"/>
          </a:xfrm>
          <a:ln/>
        </p:spPr>
      </p:sp>
      <p:sp>
        <p:nvSpPr>
          <p:cNvPr id="46084"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00576CA5-632A-4B00-BFCE-8A050BE71911}" type="slidenum">
              <a:rPr lang="pt-BR" altLang="pt-BR" sz="2400" smtClean="0">
                <a:solidFill>
                  <a:srgbClr val="000000"/>
                </a:solidFill>
              </a:rPr>
              <a:pPr eaLnBrk="1" hangingPunct="1"/>
              <a:t>4</a:t>
            </a:fld>
            <a:endParaRPr lang="pt-BR" altLang="pt-BR" sz="2400" smtClean="0">
              <a:solidFill>
                <a:srgbClr val="000000"/>
              </a:solidFill>
            </a:endParaRPr>
          </a:p>
        </p:txBody>
      </p:sp>
      <p:sp>
        <p:nvSpPr>
          <p:cNvPr id="47107" name="Rectangle 1"/>
          <p:cNvSpPr>
            <a:spLocks noGrp="1" noRot="1" noChangeAspect="1" noChangeArrowheads="1" noTextEdit="1"/>
          </p:cNvSpPr>
          <p:nvPr>
            <p:ph type="sldImg"/>
          </p:nvPr>
        </p:nvSpPr>
        <p:spPr>
          <a:xfrm>
            <a:off x="922338" y="744538"/>
            <a:ext cx="4956175" cy="3719512"/>
          </a:xfrm>
          <a:ln/>
        </p:spPr>
      </p:sp>
      <p:sp>
        <p:nvSpPr>
          <p:cNvPr id="47108"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14"/>
          <p:cNvSpPr>
            <a:spLocks noGrp="1" noChangeArrowheads="1"/>
          </p:cNvSpPr>
          <p:nvPr>
            <p:ph type="ftr" sz="quarter" idx="4294967295"/>
          </p:nvPr>
        </p:nvSpPr>
        <p:spPr bwMode="auto">
          <a:xfrm>
            <a:off x="1" y="9428482"/>
            <a:ext cx="2946877" cy="49656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1pPr>
            <a:lvl2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2pPr>
            <a:lvl3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3pPr>
            <a:lvl4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4pPr>
            <a:lvl5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9pPr>
          </a:lstStyle>
          <a:p>
            <a:pPr eaLnBrk="1" hangingPunct="1"/>
            <a:r>
              <a:rPr lang="en-GB" altLang="pt-BR"/>
              <a:t>Junho/2007</a:t>
            </a:r>
          </a:p>
        </p:txBody>
      </p:sp>
      <p:sp>
        <p:nvSpPr>
          <p:cNvPr id="49155" name="Rectangle 15"/>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1pPr>
            <a:lvl2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2pPr>
            <a:lvl3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3pPr>
            <a:lvl4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4pPr>
            <a:lvl5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9pPr>
          </a:lstStyle>
          <a:p>
            <a:pPr eaLnBrk="1" hangingPunct="1"/>
            <a:fld id="{1D45916C-D285-4C34-ACB1-49F58B006BA5}" type="slidenum">
              <a:rPr lang="en-GB" altLang="pt-BR" sz="2400" smtClean="0">
                <a:solidFill>
                  <a:srgbClr val="000000"/>
                </a:solidFill>
              </a:rPr>
              <a:pPr eaLnBrk="1" hangingPunct="1"/>
              <a:t>5</a:t>
            </a:fld>
            <a:endParaRPr lang="en-GB" altLang="pt-BR" sz="2400" smtClean="0">
              <a:solidFill>
                <a:srgbClr val="000000"/>
              </a:solidFill>
            </a:endParaRPr>
          </a:p>
        </p:txBody>
      </p:sp>
      <p:sp>
        <p:nvSpPr>
          <p:cNvPr id="49156" name="Text Box 1"/>
          <p:cNvSpPr txBox="1">
            <a:spLocks noChangeArrowheads="1"/>
          </p:cNvSpPr>
          <p:nvPr/>
        </p:nvSpPr>
        <p:spPr bwMode="auto">
          <a:xfrm>
            <a:off x="997649" y="767859"/>
            <a:ext cx="4848446" cy="3686991"/>
          </a:xfrm>
          <a:prstGeom prst="rect">
            <a:avLst/>
          </a:prstGeom>
          <a:solidFill>
            <a:srgbClr val="FFFFFF"/>
          </a:solidFill>
          <a:ln w="9360">
            <a:solidFill>
              <a:srgbClr val="000000"/>
            </a:solidFill>
            <a:miter lim="800000"/>
            <a:headEnd/>
            <a:tailEnd/>
          </a:ln>
        </p:spPr>
        <p:txBody>
          <a:bodyPr wrap="none" lIns="88195" tIns="44097" rIns="88195" bIns="44097" anchor="ctr"/>
          <a:lstStyle/>
          <a:p>
            <a:endParaRPr lang="pt-BR" altLang="pt-BR"/>
          </a:p>
        </p:txBody>
      </p:sp>
      <p:sp>
        <p:nvSpPr>
          <p:cNvPr id="49157" name="Rectangle 2"/>
          <p:cNvSpPr>
            <a:spLocks noGrp="1" noChangeArrowheads="1"/>
          </p:cNvSpPr>
          <p:nvPr>
            <p:ph type="body"/>
          </p:nvPr>
        </p:nvSpPr>
        <p:spPr>
          <a:xfrm>
            <a:off x="924573" y="4686477"/>
            <a:ext cx="4986656" cy="452465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4"/>
          <p:cNvSpPr>
            <a:spLocks noGrp="1" noChangeArrowheads="1"/>
          </p:cNvSpPr>
          <p:nvPr>
            <p:ph type="ftr" sz="quarter" idx="4294967295"/>
          </p:nvPr>
        </p:nvSpPr>
        <p:spPr bwMode="auto">
          <a:xfrm>
            <a:off x="1" y="9428482"/>
            <a:ext cx="2946877" cy="49656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1pPr>
            <a:lvl2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2pPr>
            <a:lvl3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3pPr>
            <a:lvl4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4pPr>
            <a:lvl5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9pPr>
          </a:lstStyle>
          <a:p>
            <a:pPr eaLnBrk="1" hangingPunct="1"/>
            <a:r>
              <a:rPr lang="en-GB" altLang="pt-BR"/>
              <a:t>Junho/2007</a:t>
            </a:r>
          </a:p>
        </p:txBody>
      </p:sp>
      <p:sp>
        <p:nvSpPr>
          <p:cNvPr id="50179" name="Rectangle 15"/>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1pPr>
            <a:lvl2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2pPr>
            <a:lvl3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3pPr>
            <a:lvl4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4pPr>
            <a:lvl5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9pPr>
          </a:lstStyle>
          <a:p>
            <a:pPr eaLnBrk="1" hangingPunct="1"/>
            <a:fld id="{4A432A35-864A-4BDB-8470-C43757ADC29A}" type="slidenum">
              <a:rPr lang="en-GB" altLang="pt-BR" sz="2400" smtClean="0">
                <a:solidFill>
                  <a:srgbClr val="000000"/>
                </a:solidFill>
              </a:rPr>
              <a:pPr eaLnBrk="1" hangingPunct="1"/>
              <a:t>6</a:t>
            </a:fld>
            <a:endParaRPr lang="en-GB" altLang="pt-BR" sz="2400" smtClean="0">
              <a:solidFill>
                <a:srgbClr val="000000"/>
              </a:solidFill>
            </a:endParaRPr>
          </a:p>
        </p:txBody>
      </p:sp>
      <p:sp>
        <p:nvSpPr>
          <p:cNvPr id="50180" name="Text Box 1"/>
          <p:cNvSpPr txBox="1">
            <a:spLocks noChangeArrowheads="1"/>
          </p:cNvSpPr>
          <p:nvPr/>
        </p:nvSpPr>
        <p:spPr bwMode="auto">
          <a:xfrm>
            <a:off x="997649" y="767859"/>
            <a:ext cx="4848446" cy="3686991"/>
          </a:xfrm>
          <a:prstGeom prst="rect">
            <a:avLst/>
          </a:prstGeom>
          <a:solidFill>
            <a:srgbClr val="FFFFFF"/>
          </a:solidFill>
          <a:ln w="9360">
            <a:solidFill>
              <a:srgbClr val="000000"/>
            </a:solidFill>
            <a:miter lim="800000"/>
            <a:headEnd/>
            <a:tailEnd/>
          </a:ln>
        </p:spPr>
        <p:txBody>
          <a:bodyPr wrap="none" lIns="88195" tIns="44097" rIns="88195" bIns="44097" anchor="ctr"/>
          <a:lstStyle/>
          <a:p>
            <a:endParaRPr lang="pt-BR" altLang="pt-BR"/>
          </a:p>
        </p:txBody>
      </p:sp>
      <p:sp>
        <p:nvSpPr>
          <p:cNvPr id="50181" name="Rectangle 2"/>
          <p:cNvSpPr>
            <a:spLocks noGrp="1" noChangeArrowheads="1"/>
          </p:cNvSpPr>
          <p:nvPr>
            <p:ph type="body"/>
          </p:nvPr>
        </p:nvSpPr>
        <p:spPr>
          <a:xfrm>
            <a:off x="924573" y="4686477"/>
            <a:ext cx="4986656" cy="452465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4"/>
          <p:cNvSpPr>
            <a:spLocks noGrp="1" noChangeArrowheads="1"/>
          </p:cNvSpPr>
          <p:nvPr>
            <p:ph type="ftr" sz="quarter" idx="4294967295"/>
          </p:nvPr>
        </p:nvSpPr>
        <p:spPr bwMode="auto">
          <a:xfrm>
            <a:off x="1" y="9428482"/>
            <a:ext cx="2946877" cy="49656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1pPr>
            <a:lvl2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2pPr>
            <a:lvl3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3pPr>
            <a:lvl4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4pPr>
            <a:lvl5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9pPr>
          </a:lstStyle>
          <a:p>
            <a:pPr eaLnBrk="1" hangingPunct="1"/>
            <a:r>
              <a:rPr lang="en-GB" altLang="pt-BR"/>
              <a:t>Junho/2007</a:t>
            </a:r>
          </a:p>
        </p:txBody>
      </p:sp>
      <p:sp>
        <p:nvSpPr>
          <p:cNvPr id="51203" name="Rectangle 15"/>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1pPr>
            <a:lvl2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2pPr>
            <a:lvl3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3pPr>
            <a:lvl4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4pPr>
            <a:lvl5pPr eaLnBrk="0" hangingPunc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6088" algn="l"/>
                <a:tab pos="895350" algn="l"/>
                <a:tab pos="1344613" algn="l"/>
                <a:tab pos="1792288" algn="l"/>
                <a:tab pos="2241550" algn="l"/>
                <a:tab pos="2692400" algn="l"/>
                <a:tab pos="3141663" algn="l"/>
                <a:tab pos="3589338" algn="l"/>
                <a:tab pos="4038600" algn="l"/>
                <a:tab pos="4487863" algn="l"/>
                <a:tab pos="4938713" algn="l"/>
                <a:tab pos="5386388" algn="l"/>
                <a:tab pos="5835650" algn="l"/>
                <a:tab pos="6284913" algn="l"/>
                <a:tab pos="6734175" algn="l"/>
                <a:tab pos="7183438" algn="l"/>
                <a:tab pos="7632700" algn="l"/>
                <a:tab pos="8081963" algn="l"/>
                <a:tab pos="8531225" algn="l"/>
                <a:tab pos="8978900" algn="l"/>
              </a:tabLst>
              <a:defRPr sz="1200">
                <a:solidFill>
                  <a:schemeClr val="bg1"/>
                </a:solidFill>
                <a:latin typeface="Times New Roman" pitchFamily="18" charset="0"/>
                <a:cs typeface="Lucida Sans Unicode" pitchFamily="34" charset="0"/>
              </a:defRPr>
            </a:lvl9pPr>
          </a:lstStyle>
          <a:p>
            <a:pPr eaLnBrk="1" hangingPunct="1"/>
            <a:fld id="{E684C70B-FCC5-4381-B1AF-4D31A5324B73}" type="slidenum">
              <a:rPr lang="en-GB" altLang="pt-BR" sz="2400" smtClean="0">
                <a:solidFill>
                  <a:srgbClr val="000000"/>
                </a:solidFill>
              </a:rPr>
              <a:pPr eaLnBrk="1" hangingPunct="1"/>
              <a:t>7</a:t>
            </a:fld>
            <a:endParaRPr lang="en-GB" altLang="pt-BR" sz="2400" smtClean="0">
              <a:solidFill>
                <a:srgbClr val="000000"/>
              </a:solidFill>
            </a:endParaRPr>
          </a:p>
        </p:txBody>
      </p:sp>
      <p:sp>
        <p:nvSpPr>
          <p:cNvPr id="51204" name="Text Box 1"/>
          <p:cNvSpPr txBox="1">
            <a:spLocks noChangeArrowheads="1"/>
          </p:cNvSpPr>
          <p:nvPr/>
        </p:nvSpPr>
        <p:spPr bwMode="auto">
          <a:xfrm>
            <a:off x="997649" y="767859"/>
            <a:ext cx="4848446" cy="3686991"/>
          </a:xfrm>
          <a:prstGeom prst="rect">
            <a:avLst/>
          </a:prstGeom>
          <a:solidFill>
            <a:srgbClr val="FFFFFF"/>
          </a:solidFill>
          <a:ln w="9360">
            <a:solidFill>
              <a:srgbClr val="000000"/>
            </a:solidFill>
            <a:miter lim="800000"/>
            <a:headEnd/>
            <a:tailEnd/>
          </a:ln>
        </p:spPr>
        <p:txBody>
          <a:bodyPr wrap="none" lIns="88195" tIns="44097" rIns="88195" bIns="44097" anchor="ctr"/>
          <a:lstStyle/>
          <a:p>
            <a:endParaRPr lang="pt-BR" altLang="pt-BR"/>
          </a:p>
        </p:txBody>
      </p:sp>
      <p:sp>
        <p:nvSpPr>
          <p:cNvPr id="51205" name="Rectangle 2"/>
          <p:cNvSpPr>
            <a:spLocks noGrp="1" noChangeArrowheads="1"/>
          </p:cNvSpPr>
          <p:nvPr>
            <p:ph type="body"/>
          </p:nvPr>
        </p:nvSpPr>
        <p:spPr>
          <a:xfrm>
            <a:off x="924573" y="4686477"/>
            <a:ext cx="4986656" cy="452465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3E9136BA-5222-4268-99FB-9FC5B6286077}" type="slidenum">
              <a:rPr lang="pt-BR" altLang="pt-BR" sz="2400" smtClean="0">
                <a:solidFill>
                  <a:srgbClr val="000000"/>
                </a:solidFill>
              </a:rPr>
              <a:pPr eaLnBrk="1" hangingPunct="1"/>
              <a:t>8</a:t>
            </a:fld>
            <a:endParaRPr lang="pt-BR" altLang="pt-BR" sz="2400" smtClean="0">
              <a:solidFill>
                <a:srgbClr val="000000"/>
              </a:solidFill>
            </a:endParaRPr>
          </a:p>
        </p:txBody>
      </p:sp>
      <p:sp>
        <p:nvSpPr>
          <p:cNvPr id="53251" name="Rectangle 1"/>
          <p:cNvSpPr>
            <a:spLocks noGrp="1" noRot="1" noChangeAspect="1" noChangeArrowheads="1" noTextEdit="1"/>
          </p:cNvSpPr>
          <p:nvPr>
            <p:ph type="sldImg"/>
          </p:nvPr>
        </p:nvSpPr>
        <p:spPr>
          <a:xfrm>
            <a:off x="95250" y="744538"/>
            <a:ext cx="6610350" cy="3719512"/>
          </a:xfrm>
          <a:ln/>
        </p:spPr>
      </p:sp>
      <p:sp>
        <p:nvSpPr>
          <p:cNvPr id="53252"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18078D47-038B-46FA-85AD-807813970E33}" type="slidenum">
              <a:rPr lang="pt-BR" altLang="pt-BR" sz="2400" smtClean="0">
                <a:solidFill>
                  <a:srgbClr val="000000"/>
                </a:solidFill>
              </a:rPr>
              <a:pPr eaLnBrk="1" hangingPunct="1"/>
              <a:t>9</a:t>
            </a:fld>
            <a:endParaRPr lang="pt-BR" altLang="pt-BR" sz="2400" smtClean="0">
              <a:solidFill>
                <a:srgbClr val="000000"/>
              </a:solidFill>
            </a:endParaRPr>
          </a:p>
        </p:txBody>
      </p:sp>
      <p:sp>
        <p:nvSpPr>
          <p:cNvPr id="54275" name="Rectangle 1"/>
          <p:cNvSpPr>
            <a:spLocks noGrp="1" noRot="1" noChangeAspect="1" noChangeArrowheads="1" noTextEdit="1"/>
          </p:cNvSpPr>
          <p:nvPr>
            <p:ph type="sldImg"/>
          </p:nvPr>
        </p:nvSpPr>
        <p:spPr>
          <a:xfrm>
            <a:off x="95250" y="744538"/>
            <a:ext cx="6610350" cy="3719512"/>
          </a:xfrm>
          <a:ln/>
        </p:spPr>
      </p:sp>
      <p:sp>
        <p:nvSpPr>
          <p:cNvPr id="54276"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1pPr>
            <a:lvl2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2pPr>
            <a:lvl3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3pPr>
            <a:lvl4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4pPr>
            <a:lvl5pPr eaLnBrk="0" hangingPunc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1200">
                <a:solidFill>
                  <a:schemeClr val="bg1"/>
                </a:solidFill>
                <a:latin typeface="Times New Roman" pitchFamily="18" charset="0"/>
                <a:cs typeface="Lucida Sans Unicode" pitchFamily="34" charset="0"/>
              </a:defRPr>
            </a:lvl9pPr>
          </a:lstStyle>
          <a:p>
            <a:pPr eaLnBrk="1" hangingPunct="1"/>
            <a:fld id="{4785339A-6779-4A94-94EB-442511AA5405}" type="slidenum">
              <a:rPr lang="pt-BR" altLang="pt-BR" sz="2400" smtClean="0">
                <a:solidFill>
                  <a:srgbClr val="000000"/>
                </a:solidFill>
              </a:rPr>
              <a:pPr eaLnBrk="1" hangingPunct="1"/>
              <a:t>10</a:t>
            </a:fld>
            <a:endParaRPr lang="pt-BR" altLang="pt-BR" sz="2400" smtClean="0">
              <a:solidFill>
                <a:srgbClr val="000000"/>
              </a:solidFill>
            </a:endParaRPr>
          </a:p>
        </p:txBody>
      </p:sp>
      <p:sp>
        <p:nvSpPr>
          <p:cNvPr id="55299" name="Rectangle 1"/>
          <p:cNvSpPr>
            <a:spLocks noGrp="1" noRot="1" noChangeAspect="1" noChangeArrowheads="1" noTextEdit="1"/>
          </p:cNvSpPr>
          <p:nvPr>
            <p:ph type="sldImg"/>
          </p:nvPr>
        </p:nvSpPr>
        <p:spPr>
          <a:xfrm>
            <a:off x="95250" y="744538"/>
            <a:ext cx="6610350" cy="3719512"/>
          </a:xfrm>
          <a:ln/>
        </p:spPr>
      </p:sp>
      <p:sp>
        <p:nvSpPr>
          <p:cNvPr id="55300" name="Rectangle 2"/>
          <p:cNvSpPr>
            <a:spLocks noGrp="1" noChangeArrowheads="1"/>
          </p:cNvSpPr>
          <p:nvPr>
            <p:ph type="body" idx="1"/>
          </p:nvPr>
        </p:nvSpPr>
        <p:spPr>
          <a:xfrm>
            <a:off x="679927" y="4715034"/>
            <a:ext cx="5436233" cy="44611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BR" altLang="pt-B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26"/>
            <a:ext cx="103632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fld id="{58A044A5-6C76-4FD2-B8A0-CE78AF10FE05}" type="datetime1">
              <a:rPr lang="pt-BR" smtClean="0"/>
              <a:t>04/12/2017</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b="1">
                <a:solidFill>
                  <a:schemeClr val="tx1"/>
                </a:solidFill>
              </a:defRPr>
            </a:lvl1pPr>
          </a:lstStyle>
          <a:p>
            <a:pPr>
              <a:defRPr/>
            </a:pPr>
            <a:fld id="{4F0FF9B3-D56C-44EA-B509-0E6494DD74A2}" type="slidenum">
              <a:rPr lang="pt-BR" smtClean="0"/>
              <a:pPr>
                <a:defRPr/>
              </a:pPr>
              <a:t>‹nº›</a:t>
            </a:fld>
            <a:endParaRPr lang="pt-B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54AE77B7-A5AA-48A5-BFAA-CD9B9FAAA886}" type="datetime1">
              <a:rPr lang="pt-BR" smtClean="0"/>
              <a:t>04/12/2017</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5416D514-F7AC-4889-8AA3-848A2AF54A7B}" type="slidenum">
              <a:rPr lang="pt-BR"/>
              <a:pPr>
                <a:defRPr/>
              </a:pPr>
              <a:t>‹nº›</a:t>
            </a:fld>
            <a:endParaRPr lang="pt-B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39"/>
            <a:ext cx="27432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609600" y="274639"/>
            <a:ext cx="80264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5D66110A-4989-4658-9EFD-53FE17CC4021}" type="datetime1">
              <a:rPr lang="pt-BR" smtClean="0"/>
              <a:t>04/12/2017</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lvl1pPr>
          </a:lstStyle>
          <a:p>
            <a:pPr>
              <a:defRPr/>
            </a:pPr>
            <a:fld id="{DF179A86-2F7A-4BB9-8D81-4BA1547B1CA4}" type="slidenum">
              <a:rPr lang="pt-BR"/>
              <a:pPr>
                <a:defRPr/>
              </a:pPr>
              <a:t>‹nº›</a:t>
            </a:fld>
            <a:endParaRPr lang="pt-B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09600" y="908720"/>
            <a:ext cx="10972800" cy="1143000"/>
          </a:xfrm>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a:xfrm>
            <a:off x="609600" y="2113558"/>
            <a:ext cx="10972800" cy="4425355"/>
          </a:xfrm>
        </p:spPr>
        <p:txBody>
          <a:bodyPr/>
          <a:lstStyle/>
          <a:p>
            <a:pPr lvl="0"/>
            <a:r>
              <a:rPr lang="pt-BR" dirty="0" smtClean="0"/>
              <a:t>Clique para editar os estilos do texto mestre</a:t>
            </a:r>
          </a:p>
          <a:p>
            <a:pPr lvl="1"/>
            <a:r>
              <a:rPr lang="pt-BR" dirty="0" smtClean="0"/>
              <a:t>Segundo nível</a:t>
            </a:r>
          </a:p>
          <a:p>
            <a:pPr lvl="2"/>
            <a:r>
              <a:rPr lang="pt-BR" dirty="0" smtClean="0"/>
              <a:t>Terceiro nível</a:t>
            </a:r>
          </a:p>
          <a:p>
            <a:pPr lvl="3"/>
            <a:r>
              <a:rPr lang="pt-BR" dirty="0" smtClean="0"/>
              <a:t>Quarto nível</a:t>
            </a:r>
          </a:p>
          <a:p>
            <a:pPr lvl="4"/>
            <a:r>
              <a:rPr lang="pt-BR" dirty="0" smtClean="0"/>
              <a:t>Quinto nível</a:t>
            </a:r>
            <a:endParaRPr lang="pt-BR" dirty="0"/>
          </a:p>
        </p:txBody>
      </p:sp>
      <p:sp>
        <p:nvSpPr>
          <p:cNvPr id="4" name="Espaço Reservado para Data 3"/>
          <p:cNvSpPr>
            <a:spLocks noGrp="1"/>
          </p:cNvSpPr>
          <p:nvPr>
            <p:ph type="dt" sz="half" idx="10"/>
          </p:nvPr>
        </p:nvSpPr>
        <p:spPr/>
        <p:txBody>
          <a:bodyPr/>
          <a:lstStyle>
            <a:lvl1pPr>
              <a:defRPr/>
            </a:lvl1pPr>
          </a:lstStyle>
          <a:p>
            <a:pPr>
              <a:defRPr/>
            </a:pPr>
            <a:fld id="{9E83F5D1-E7D9-45F3-9CC4-83FB38064A27}" type="datetime1">
              <a:rPr lang="pt-BR" smtClean="0"/>
              <a:t>04/12/2017</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b="0">
                <a:solidFill>
                  <a:schemeClr val="tx1"/>
                </a:solidFill>
              </a:defRPr>
            </a:lvl1pPr>
          </a:lstStyle>
          <a:p>
            <a:pPr>
              <a:defRPr/>
            </a:pPr>
            <a:fld id="{9E693352-1BC1-43AD-A09D-B6B3238F1E03}" type="slidenum">
              <a:rPr lang="pt-BR" smtClean="0"/>
              <a:pPr>
                <a:defRPr/>
              </a:pPr>
              <a:t>‹nº›</a:t>
            </a:fld>
            <a:endParaRPr lang="pt-B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1"/>
            <a:ext cx="103632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pPr>
              <a:defRPr/>
            </a:pPr>
            <a:fld id="{310C2FA4-BFDB-45B6-AC6E-984D42B387DD}" type="datetime1">
              <a:rPr lang="pt-BR" smtClean="0"/>
              <a:t>04/12/2017</a:t>
            </a:fld>
            <a:endParaRPr lang="pt-BR"/>
          </a:p>
        </p:txBody>
      </p:sp>
      <p:sp>
        <p:nvSpPr>
          <p:cNvPr id="5" name="Espaço Reservado para Rodapé 4"/>
          <p:cNvSpPr>
            <a:spLocks noGrp="1"/>
          </p:cNvSpPr>
          <p:nvPr>
            <p:ph type="ftr" sz="quarter" idx="11"/>
          </p:nvPr>
        </p:nvSpPr>
        <p:spPr/>
        <p:txBody>
          <a:bodyPr/>
          <a:lstStyle>
            <a:lvl1pPr>
              <a:defRPr/>
            </a:lvl1pPr>
          </a:lstStyle>
          <a:p>
            <a:pPr>
              <a:defRPr/>
            </a:pPr>
            <a:endParaRPr lang="pt-BR"/>
          </a:p>
        </p:txBody>
      </p:sp>
      <p:sp>
        <p:nvSpPr>
          <p:cNvPr id="6" name="Espaço Reservado para Número de Slide 5"/>
          <p:cNvSpPr>
            <a:spLocks noGrp="1"/>
          </p:cNvSpPr>
          <p:nvPr>
            <p:ph type="sldNum" sz="quarter" idx="12"/>
          </p:nvPr>
        </p:nvSpPr>
        <p:spPr/>
        <p:txBody>
          <a:bodyPr/>
          <a:lstStyle>
            <a:lvl1pPr>
              <a:defRPr>
                <a:solidFill>
                  <a:schemeClr val="tx1"/>
                </a:solidFill>
              </a:defRPr>
            </a:lvl1pPr>
          </a:lstStyle>
          <a:p>
            <a:pPr>
              <a:defRPr/>
            </a:pPr>
            <a:fld id="{799D0BF4-F8BA-4378-9858-1839851994F5}" type="slidenum">
              <a:rPr lang="pt-BR" smtClean="0"/>
              <a:pPr>
                <a:defRPr/>
              </a:pPr>
              <a:t>‹nº›</a:t>
            </a:fld>
            <a:endParaRPr lang="pt-B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8" name="Retângulo 7"/>
          <p:cNvSpPr/>
          <p:nvPr userDrawn="1"/>
        </p:nvSpPr>
        <p:spPr>
          <a:xfrm>
            <a:off x="11106224" y="6356350"/>
            <a:ext cx="384043" cy="501650"/>
          </a:xfrm>
          <a:prstGeom prst="rect">
            <a:avLst/>
          </a:prstGeom>
          <a:solidFill>
            <a:srgbClr val="92D05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fld id="{0F71235E-460B-40CF-8D91-F8941F84FB3F}" type="datetime1">
              <a:rPr lang="pt-BR" smtClean="0"/>
              <a:t>04/12/2017</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solidFill>
                  <a:schemeClr val="tx1"/>
                </a:solidFill>
              </a:defRPr>
            </a:lvl1pPr>
          </a:lstStyle>
          <a:p>
            <a:pPr>
              <a:defRPr/>
            </a:pPr>
            <a:fld id="{81BA1377-5094-45CA-8EB6-2EAF14527267}" type="slidenum">
              <a:rPr lang="pt-BR" smtClean="0"/>
              <a:pPr>
                <a:defRPr/>
              </a:pPr>
              <a:t>‹nº›</a:t>
            </a:fld>
            <a:endParaRPr lang="pt-BR"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fld id="{7CA15ED7-C786-409E-87DF-F7044B2F337E}" type="datetime1">
              <a:rPr lang="pt-BR" smtClean="0"/>
              <a:t>04/12/2017</a:t>
            </a:fld>
            <a:endParaRPr lang="pt-BR"/>
          </a:p>
        </p:txBody>
      </p:sp>
      <p:sp>
        <p:nvSpPr>
          <p:cNvPr id="8" name="Espaço Reservado para Rodapé 4"/>
          <p:cNvSpPr>
            <a:spLocks noGrp="1"/>
          </p:cNvSpPr>
          <p:nvPr>
            <p:ph type="ftr" sz="quarter" idx="11"/>
          </p:nvPr>
        </p:nvSpPr>
        <p:spPr/>
        <p:txBody>
          <a:bodyPr/>
          <a:lstStyle>
            <a:lvl1pPr>
              <a:defRPr/>
            </a:lvl1pPr>
          </a:lstStyle>
          <a:p>
            <a:pPr>
              <a:defRPr/>
            </a:pPr>
            <a:endParaRPr lang="pt-BR"/>
          </a:p>
        </p:txBody>
      </p:sp>
      <p:sp>
        <p:nvSpPr>
          <p:cNvPr id="9" name="Espaço Reservado para Número de Slide 5"/>
          <p:cNvSpPr>
            <a:spLocks noGrp="1"/>
          </p:cNvSpPr>
          <p:nvPr>
            <p:ph type="sldNum" sz="quarter" idx="12"/>
          </p:nvPr>
        </p:nvSpPr>
        <p:spPr/>
        <p:txBody>
          <a:bodyPr/>
          <a:lstStyle>
            <a:lvl1pPr>
              <a:defRPr>
                <a:solidFill>
                  <a:schemeClr val="tx1"/>
                </a:solidFill>
              </a:defRPr>
            </a:lvl1pPr>
          </a:lstStyle>
          <a:p>
            <a:pPr>
              <a:defRPr/>
            </a:pPr>
            <a:fld id="{06AFE867-88E9-45CD-A8F2-8C5A1C5C18D2}" type="slidenum">
              <a:rPr lang="pt-BR" smtClean="0"/>
              <a:pPr>
                <a:defRPr/>
              </a:pPr>
              <a:t>‹nº›</a:t>
            </a:fld>
            <a:endParaRPr lang="pt-B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fld id="{BE1908BB-9BF4-4904-A653-B42AA9F082DA}" type="datetime1">
              <a:rPr lang="pt-BR" smtClean="0"/>
              <a:t>04/12/2017</a:t>
            </a:fld>
            <a:endParaRPr lang="pt-BR"/>
          </a:p>
        </p:txBody>
      </p:sp>
      <p:sp>
        <p:nvSpPr>
          <p:cNvPr id="4" name="Espaço Reservado para Rodapé 4"/>
          <p:cNvSpPr>
            <a:spLocks noGrp="1"/>
          </p:cNvSpPr>
          <p:nvPr>
            <p:ph type="ftr" sz="quarter" idx="11"/>
          </p:nvPr>
        </p:nvSpPr>
        <p:spPr/>
        <p:txBody>
          <a:bodyPr/>
          <a:lstStyle>
            <a:lvl1pPr>
              <a:defRPr/>
            </a:lvl1pPr>
          </a:lstStyle>
          <a:p>
            <a:pPr>
              <a:defRPr/>
            </a:pPr>
            <a:endParaRPr lang="pt-BR"/>
          </a:p>
        </p:txBody>
      </p:sp>
      <p:sp>
        <p:nvSpPr>
          <p:cNvPr id="5" name="Espaço Reservado para Número de Slide 5"/>
          <p:cNvSpPr>
            <a:spLocks noGrp="1"/>
          </p:cNvSpPr>
          <p:nvPr>
            <p:ph type="sldNum" sz="quarter" idx="12"/>
          </p:nvPr>
        </p:nvSpPr>
        <p:spPr/>
        <p:txBody>
          <a:bodyPr/>
          <a:lstStyle>
            <a:lvl1pPr>
              <a:defRPr/>
            </a:lvl1pPr>
          </a:lstStyle>
          <a:p>
            <a:pPr>
              <a:defRPr/>
            </a:pPr>
            <a:fld id="{4F3B90E1-8CD9-4A04-9C5F-0A8B279D2E07}" type="slidenum">
              <a:rPr lang="pt-BR"/>
              <a:pPr>
                <a:defRP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fld id="{5762AC83-A30F-494F-850D-C8BBB2994F0D}" type="datetime1">
              <a:rPr lang="pt-BR" smtClean="0"/>
              <a:t>04/12/2017</a:t>
            </a:fld>
            <a:endParaRPr lang="pt-BR"/>
          </a:p>
        </p:txBody>
      </p:sp>
      <p:sp>
        <p:nvSpPr>
          <p:cNvPr id="3" name="Espaço Reservado para Rodapé 4"/>
          <p:cNvSpPr>
            <a:spLocks noGrp="1"/>
          </p:cNvSpPr>
          <p:nvPr>
            <p:ph type="ftr" sz="quarter" idx="11"/>
          </p:nvPr>
        </p:nvSpPr>
        <p:spPr/>
        <p:txBody>
          <a:bodyPr/>
          <a:lstStyle>
            <a:lvl1pPr>
              <a:defRPr/>
            </a:lvl1pPr>
          </a:lstStyle>
          <a:p>
            <a:pPr>
              <a:defRPr/>
            </a:pPr>
            <a:endParaRPr lang="pt-BR"/>
          </a:p>
        </p:txBody>
      </p:sp>
      <p:sp>
        <p:nvSpPr>
          <p:cNvPr id="4" name="Espaço Reservado para Número de Slide 5"/>
          <p:cNvSpPr>
            <a:spLocks noGrp="1"/>
          </p:cNvSpPr>
          <p:nvPr>
            <p:ph type="sldNum" sz="quarter" idx="12"/>
          </p:nvPr>
        </p:nvSpPr>
        <p:spPr/>
        <p:txBody>
          <a:bodyPr/>
          <a:lstStyle>
            <a:lvl1pPr>
              <a:defRPr/>
            </a:lvl1pPr>
          </a:lstStyle>
          <a:p>
            <a:pPr>
              <a:defRPr/>
            </a:pPr>
            <a:fld id="{FAD3A2D2-D382-46B3-9673-6AB041072037}" type="slidenum">
              <a:rPr lang="pt-BR"/>
              <a:pPr>
                <a:defRPr/>
              </a:pPr>
              <a:t>‹nº›</a:t>
            </a:fld>
            <a:endParaRPr lang="pt-B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1" y="273050"/>
            <a:ext cx="4011084"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fld id="{F0B3E3BB-F690-4A4C-9E4D-6DD7B72CB8D7}" type="datetime1">
              <a:rPr lang="pt-BR" smtClean="0"/>
              <a:t>04/12/2017</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E4214B14-790C-4DFF-897B-F6CD5BFFC05E}" type="slidenum">
              <a:rPr lang="pt-BR"/>
              <a:pPr>
                <a:defRP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a:p>
        </p:txBody>
      </p:sp>
      <p:sp>
        <p:nvSpPr>
          <p:cNvPr id="4" name="Espaço Reservado para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3"/>
          <p:cNvSpPr>
            <a:spLocks noGrp="1"/>
          </p:cNvSpPr>
          <p:nvPr>
            <p:ph type="dt" sz="half" idx="10"/>
          </p:nvPr>
        </p:nvSpPr>
        <p:spPr/>
        <p:txBody>
          <a:bodyPr/>
          <a:lstStyle>
            <a:lvl1pPr>
              <a:defRPr/>
            </a:lvl1pPr>
          </a:lstStyle>
          <a:p>
            <a:pPr>
              <a:defRPr/>
            </a:pPr>
            <a:fld id="{D4E2BCB4-5E30-4E71-AFB0-A46FF3BAEF4A}" type="datetime1">
              <a:rPr lang="pt-BR" smtClean="0"/>
              <a:t>04/12/2017</a:t>
            </a:fld>
            <a:endParaRPr lang="pt-BR"/>
          </a:p>
        </p:txBody>
      </p:sp>
      <p:sp>
        <p:nvSpPr>
          <p:cNvPr id="6" name="Espaço Reservado para Rodapé 4"/>
          <p:cNvSpPr>
            <a:spLocks noGrp="1"/>
          </p:cNvSpPr>
          <p:nvPr>
            <p:ph type="ftr" sz="quarter" idx="11"/>
          </p:nvPr>
        </p:nvSpPr>
        <p:spPr/>
        <p:txBody>
          <a:bodyPr/>
          <a:lstStyle>
            <a:lvl1pPr>
              <a:defRPr/>
            </a:lvl1pPr>
          </a:lstStyle>
          <a:p>
            <a:pPr>
              <a:defRPr/>
            </a:pPr>
            <a:endParaRPr lang="pt-BR"/>
          </a:p>
        </p:txBody>
      </p:sp>
      <p:sp>
        <p:nvSpPr>
          <p:cNvPr id="7" name="Espaço Reservado para Número de Slide 5"/>
          <p:cNvSpPr>
            <a:spLocks noGrp="1"/>
          </p:cNvSpPr>
          <p:nvPr>
            <p:ph type="sldNum" sz="quarter" idx="12"/>
          </p:nvPr>
        </p:nvSpPr>
        <p:spPr/>
        <p:txBody>
          <a:bodyPr/>
          <a:lstStyle>
            <a:lvl1pPr>
              <a:defRPr/>
            </a:lvl1pPr>
          </a:lstStyle>
          <a:p>
            <a:pPr>
              <a:defRPr/>
            </a:pPr>
            <a:fld id="{BAA92423-FE46-4560-80AF-8C1444B5F860}" type="slidenum">
              <a:rPr lang="pt-BR"/>
              <a:pPr>
                <a:defRPr/>
              </a:pPr>
              <a:t>‹nº›</a:t>
            </a:fld>
            <a:endParaRPr lang="pt-B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ço Reservado para Título 1"/>
          <p:cNvSpPr>
            <a:spLocks noGrp="1"/>
          </p:cNvSpPr>
          <p:nvPr>
            <p:ph type="title"/>
          </p:nvPr>
        </p:nvSpPr>
        <p:spPr bwMode="auto">
          <a:xfrm>
            <a:off x="609600" y="557809"/>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1027" name="Espaço Reservado para Texto 2"/>
          <p:cNvSpPr>
            <a:spLocks noGrp="1"/>
          </p:cNvSpPr>
          <p:nvPr>
            <p:ph type="body" idx="1"/>
          </p:nvPr>
        </p:nvSpPr>
        <p:spPr bwMode="auto">
          <a:xfrm>
            <a:off x="609600" y="1700809"/>
            <a:ext cx="10972800" cy="44253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BR" dirty="0" smtClean="0"/>
              <a:t>Clique para editar os estilos do texto mestre</a:t>
            </a:r>
          </a:p>
          <a:p>
            <a:pPr lvl="1"/>
            <a:r>
              <a:rPr lang="pt-BR" dirty="0" smtClean="0"/>
              <a:t>Segundo nível</a:t>
            </a:r>
          </a:p>
          <a:p>
            <a:pPr lvl="2"/>
            <a:r>
              <a:rPr lang="pt-BR" dirty="0" smtClean="0"/>
              <a:t>Terceiro nível</a:t>
            </a:r>
          </a:p>
          <a:p>
            <a:pPr lvl="3"/>
            <a:r>
              <a:rPr lang="pt-BR" dirty="0" smtClean="0"/>
              <a:t>Quarto nível</a:t>
            </a:r>
          </a:p>
          <a:p>
            <a:pPr lvl="4"/>
            <a:r>
              <a:rPr lang="pt-BR" dirty="0" smtClean="0"/>
              <a:t>Quinto nível</a:t>
            </a:r>
          </a:p>
        </p:txBody>
      </p:sp>
      <p:sp>
        <p:nvSpPr>
          <p:cNvPr id="4" name="Espaço Reservado para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07CA878-8534-4162-826D-7F3F8DD6CF48}" type="datetime1">
              <a:rPr lang="pt-BR" smtClean="0"/>
              <a:t>04/12/2017</a:t>
            </a:fld>
            <a:endParaRPr lang="pt-BR"/>
          </a:p>
        </p:txBody>
      </p:sp>
      <p:sp>
        <p:nvSpPr>
          <p:cNvPr id="5" name="Espaço Reservado para Rodapé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BR"/>
          </a:p>
        </p:txBody>
      </p:sp>
      <p:sp>
        <p:nvSpPr>
          <p:cNvPr id="6" name="Espaço Reservado para Número de Slide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283B9A1-8274-4860-860D-DDD2B2D23ED6}" type="slidenum">
              <a:rPr lang="pt-BR" smtClean="0"/>
              <a:pPr>
                <a:defRPr/>
              </a:pPr>
              <a:t>‹nº›</a:t>
            </a:fld>
            <a:endParaRPr lang="pt-BR" dirty="0"/>
          </a:p>
        </p:txBody>
      </p:sp>
      <p:sp>
        <p:nvSpPr>
          <p:cNvPr id="7" name="Retângulo 6"/>
          <p:cNvSpPr/>
          <p:nvPr userDrawn="1"/>
        </p:nvSpPr>
        <p:spPr>
          <a:xfrm>
            <a:off x="-7949" y="-9338"/>
            <a:ext cx="10496437" cy="702033"/>
          </a:xfrm>
          <a:prstGeom prst="rect">
            <a:avLst/>
          </a:prstGeom>
          <a:solidFill>
            <a:srgbClr val="126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CaixaDeTexto 7"/>
          <p:cNvSpPr txBox="1"/>
          <p:nvPr userDrawn="1"/>
        </p:nvSpPr>
        <p:spPr>
          <a:xfrm>
            <a:off x="173617" y="66013"/>
            <a:ext cx="7008779" cy="553998"/>
          </a:xfrm>
          <a:prstGeom prst="rect">
            <a:avLst/>
          </a:prstGeom>
          <a:noFill/>
        </p:spPr>
        <p:txBody>
          <a:bodyPr wrap="square" rtlCol="0">
            <a:spAutoFit/>
          </a:bodyPr>
          <a:lstStyle/>
          <a:p>
            <a:r>
              <a:rPr lang="pt-BR" sz="1500" b="0" baseline="0" dirty="0" smtClean="0">
                <a:solidFill>
                  <a:schemeClr val="bg1"/>
                </a:solidFill>
                <a:latin typeface="Gotham Bold" panose="02000803030000020004" pitchFamily="2" charset="0"/>
              </a:rPr>
              <a:t>SECRETARIA DE PREVIDÊNCIA</a:t>
            </a:r>
          </a:p>
          <a:p>
            <a:r>
              <a:rPr lang="pt-BR" sz="1500" b="0" baseline="0" dirty="0" smtClean="0">
                <a:solidFill>
                  <a:schemeClr val="bg1"/>
                </a:solidFill>
                <a:latin typeface="Gotham Bold" panose="02000803030000020004" pitchFamily="2" charset="0"/>
              </a:rPr>
              <a:t>MINISTÉRIO DA FAZENDA</a:t>
            </a:r>
            <a:endParaRPr lang="pt-BR" sz="1500" b="1" baseline="0" dirty="0">
              <a:solidFill>
                <a:schemeClr val="bg1"/>
              </a:solidFill>
              <a:latin typeface="Gotham Bold" panose="02000803030000020004" pitchFamily="2" charset="0"/>
            </a:endParaRPr>
          </a:p>
        </p:txBody>
      </p:sp>
      <p:pic>
        <p:nvPicPr>
          <p:cNvPr id="2" name="Imagem 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618419" y="114674"/>
            <a:ext cx="1399964" cy="557932"/>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mailto:dpso@previdencia.gov.br"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jpeg"/><Relationship Id="rId7" Type="http://schemas.openxmlformats.org/officeDocument/2006/relationships/image" Target="../media/image12.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702940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ítulo 1"/>
          <p:cNvSpPr txBox="1">
            <a:spLocks/>
          </p:cNvSpPr>
          <p:nvPr/>
        </p:nvSpPr>
        <p:spPr>
          <a:xfrm>
            <a:off x="626368" y="1646514"/>
            <a:ext cx="10942240" cy="2736304"/>
          </a:xfrm>
          <a:prstGeom prst="rect">
            <a:avLst/>
          </a:prstGeom>
        </p:spPr>
        <p:txBody>
          <a:bodyPr/>
          <a:lstStyle>
            <a:lvl1pPr algn="ctr" rtl="0" eaLnBrk="0" fontAlgn="base" hangingPunct="0">
              <a:spcBef>
                <a:spcPct val="0"/>
              </a:spcBef>
              <a:spcAft>
                <a:spcPct val="0"/>
              </a:spcAft>
              <a:defRPr sz="4400" b="0" i="0" u="none" baseline="0">
                <a:solidFill>
                  <a:schemeClr val="tx2"/>
                </a:solidFill>
                <a:effectLst>
                  <a:outerShdw blurRad="38100" dist="38100" dir="2700000" algn="tl">
                    <a:srgbClr val="000000">
                      <a:alpha val="43137"/>
                    </a:srgbClr>
                  </a:outerShdw>
                </a:effectLst>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endParaRPr lang="pt-BR" kern="0" dirty="0" smtClean="0"/>
          </a:p>
          <a:p>
            <a:r>
              <a:rPr lang="pt-BR" kern="0" dirty="0" smtClean="0">
                <a:solidFill>
                  <a:schemeClr val="bg2">
                    <a:lumMod val="75000"/>
                  </a:schemeClr>
                </a:solidFill>
              </a:rPr>
              <a:t>COMPENSAÇÃO PREVIDENCIÁRIA</a:t>
            </a:r>
            <a:endParaRPr lang="pt-BR" kern="0" dirty="0" smtClean="0"/>
          </a:p>
          <a:p>
            <a:endParaRPr lang="pt-BR" kern="0" dirty="0" smtClean="0"/>
          </a:p>
          <a:p>
            <a:endParaRPr lang="pt-BR" kern="0" dirty="0" smtClean="0"/>
          </a:p>
          <a:p>
            <a:r>
              <a:rPr lang="pt-BR" sz="2400" kern="0" dirty="0" smtClean="0"/>
              <a:t>Brasília – DF, </a:t>
            </a:r>
            <a:r>
              <a:rPr lang="pt-BR" sz="2400" kern="0" dirty="0"/>
              <a:t>d</a:t>
            </a:r>
            <a:r>
              <a:rPr lang="pt-BR" sz="2400" kern="0" dirty="0" smtClean="0"/>
              <a:t>ezembro de 2017</a:t>
            </a:r>
          </a:p>
          <a:p>
            <a:endParaRPr lang="pt-BR" kern="0" dirty="0">
              <a:solidFill>
                <a:schemeClr val="tx1"/>
              </a:solidFill>
            </a:endParaRPr>
          </a:p>
        </p:txBody>
      </p:sp>
    </p:spTree>
    <p:extLst>
      <p:ext uri="{BB962C8B-B14F-4D97-AF65-F5344CB8AC3E}">
        <p14:creationId xmlns:p14="http://schemas.microsoft.com/office/powerpoint/2010/main" val="55260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588" y="1669122"/>
            <a:ext cx="10090456" cy="456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4579" name="Text Box 2"/>
          <p:cNvSpPr txBox="1">
            <a:spLocks noChangeArrowheads="1"/>
          </p:cNvSpPr>
          <p:nvPr/>
        </p:nvSpPr>
        <p:spPr bwMode="auto">
          <a:xfrm>
            <a:off x="1122222" y="985632"/>
            <a:ext cx="9947558" cy="294569"/>
          </a:xfrm>
          <a:prstGeom prst="rect">
            <a:avLst/>
          </a:prstGeom>
          <a:solidFill>
            <a:srgbClr val="002060"/>
          </a:solidFill>
          <a:ln w="25560">
            <a:solidFill>
              <a:srgbClr val="085091"/>
            </a:solidFill>
            <a:miter lim="800000"/>
            <a:headEnd/>
            <a:tailEnd/>
          </a:ln>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9pPr>
          </a:lstStyle>
          <a:p>
            <a:pPr algn="ctr" eaLnBrk="1" hangingPunct="1">
              <a:buClrTx/>
              <a:buFontTx/>
              <a:buNone/>
            </a:pPr>
            <a:r>
              <a:rPr lang="pt-BR" altLang="pt-BR" sz="1300" b="1">
                <a:solidFill>
                  <a:srgbClr val="FFFFFF"/>
                </a:solidFill>
              </a:rPr>
              <a:t>Documentos para envio via Sistema COMPREV ao INSS</a:t>
            </a:r>
          </a:p>
        </p:txBody>
      </p:sp>
    </p:spTree>
    <p:extLst>
      <p:ext uri="{BB962C8B-B14F-4D97-AF65-F5344CB8AC3E}">
        <p14:creationId xmlns:p14="http://schemas.microsoft.com/office/powerpoint/2010/main" val="4134919465"/>
      </p:ext>
    </p:extLst>
  </p:cSld>
  <p:clrMapOvr>
    <a:masterClrMapping/>
  </p:clrMapOvr>
  <p:transition spd="med">
    <p:wheel spokes="3"/>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291" y="1558442"/>
            <a:ext cx="8787233" cy="451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5603" name="Text Box 2"/>
          <p:cNvSpPr txBox="1">
            <a:spLocks noChangeArrowheads="1"/>
          </p:cNvSpPr>
          <p:nvPr/>
        </p:nvSpPr>
        <p:spPr bwMode="auto">
          <a:xfrm>
            <a:off x="1465174" y="985632"/>
            <a:ext cx="8642430" cy="279180"/>
          </a:xfrm>
          <a:prstGeom prst="rect">
            <a:avLst/>
          </a:prstGeom>
          <a:solidFill>
            <a:srgbClr val="002060"/>
          </a:solidFill>
          <a:ln w="25560">
            <a:solidFill>
              <a:srgbClr val="085091"/>
            </a:solidFill>
            <a:miter lim="800000"/>
            <a:headEnd/>
            <a:tailEnd/>
          </a:ln>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9pPr>
          </a:lstStyle>
          <a:p>
            <a:pPr algn="ctr" eaLnBrk="1" hangingPunct="1">
              <a:buClrTx/>
              <a:buFontTx/>
              <a:buNone/>
            </a:pPr>
            <a:r>
              <a:rPr lang="pt-BR" altLang="pt-BR" b="1">
                <a:solidFill>
                  <a:srgbClr val="FFFFFF"/>
                </a:solidFill>
              </a:rPr>
              <a:t>Requerimentos para envio ao RPPS</a:t>
            </a:r>
          </a:p>
        </p:txBody>
      </p:sp>
    </p:spTree>
    <p:extLst>
      <p:ext uri="{BB962C8B-B14F-4D97-AF65-F5344CB8AC3E}">
        <p14:creationId xmlns:p14="http://schemas.microsoft.com/office/powerpoint/2010/main" val="1642988966"/>
      </p:ext>
    </p:extLst>
  </p:cSld>
  <p:clrMapOvr>
    <a:masterClrMapping/>
  </p:clrMapOvr>
  <p:transition spd="med">
    <p:wheel spokes="3"/>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702940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ítulo 1"/>
          <p:cNvSpPr txBox="1">
            <a:spLocks/>
          </p:cNvSpPr>
          <p:nvPr/>
        </p:nvSpPr>
        <p:spPr>
          <a:xfrm>
            <a:off x="626368" y="1412776"/>
            <a:ext cx="10942240" cy="2736304"/>
          </a:xfrm>
          <a:prstGeom prst="rect">
            <a:avLst/>
          </a:prstGeom>
        </p:spPr>
        <p:txBody>
          <a:bodyPr/>
          <a:lstStyle>
            <a:lvl1pPr algn="ctr" rtl="0" eaLnBrk="0" fontAlgn="base" hangingPunct="0">
              <a:spcBef>
                <a:spcPct val="0"/>
              </a:spcBef>
              <a:spcAft>
                <a:spcPct val="0"/>
              </a:spcAft>
              <a:defRPr sz="4400" b="0" i="0" u="none" baseline="0">
                <a:solidFill>
                  <a:schemeClr val="tx2"/>
                </a:solidFill>
                <a:effectLst>
                  <a:outerShdw blurRad="38100" dist="38100" dir="2700000" algn="tl">
                    <a:srgbClr val="000000">
                      <a:alpha val="43137"/>
                    </a:srgbClr>
                  </a:outerShdw>
                </a:effectLst>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endParaRPr lang="pt-BR" kern="0" dirty="0" smtClean="0"/>
          </a:p>
          <a:p>
            <a:endParaRPr lang="pt-BR" kern="0" dirty="0" smtClean="0">
              <a:solidFill>
                <a:schemeClr val="bg2">
                  <a:lumMod val="75000"/>
                </a:schemeClr>
              </a:solidFill>
            </a:endParaRPr>
          </a:p>
          <a:p>
            <a:endParaRPr lang="pt-BR" kern="0" dirty="0" smtClean="0"/>
          </a:p>
          <a:p>
            <a:endParaRPr lang="pt-BR" kern="0" dirty="0"/>
          </a:p>
          <a:p>
            <a:endParaRPr lang="pt-BR" kern="0" dirty="0" smtClean="0"/>
          </a:p>
          <a:p>
            <a:endParaRPr lang="pt-BR" kern="0" dirty="0">
              <a:solidFill>
                <a:schemeClr val="tx1"/>
              </a:solidFill>
            </a:endParaRPr>
          </a:p>
        </p:txBody>
      </p:sp>
      <p:sp>
        <p:nvSpPr>
          <p:cNvPr id="2" name="CaixaDeTexto 1"/>
          <p:cNvSpPr txBox="1"/>
          <p:nvPr/>
        </p:nvSpPr>
        <p:spPr>
          <a:xfrm>
            <a:off x="335360" y="2204864"/>
            <a:ext cx="11377264" cy="2123658"/>
          </a:xfrm>
          <a:prstGeom prst="rect">
            <a:avLst/>
          </a:prstGeom>
          <a:noFill/>
        </p:spPr>
        <p:txBody>
          <a:bodyPr wrap="square" rtlCol="0">
            <a:spAutoFit/>
          </a:bodyPr>
          <a:lstStyle/>
          <a:p>
            <a:pPr algn="ctr" eaLnBrk="0" hangingPunct="0"/>
            <a:r>
              <a:rPr lang="pt-BR" sz="4400" kern="0" dirty="0">
                <a:solidFill>
                  <a:schemeClr val="bg2">
                    <a:lumMod val="75000"/>
                  </a:schemeClr>
                </a:solidFill>
                <a:effectLst>
                  <a:outerShdw blurRad="38100" dist="38100" dir="2700000" algn="tl">
                    <a:srgbClr val="000000">
                      <a:alpha val="43137"/>
                    </a:srgbClr>
                  </a:outerShdw>
                </a:effectLst>
                <a:latin typeface="+mj-lt"/>
                <a:ea typeface="+mj-ea"/>
                <a:cs typeface="+mj-cs"/>
              </a:rPr>
              <a:t>Situação atual da pagamento do “ESTOQUE” de compensação previdenciária em relação a Estados e Municípios</a:t>
            </a:r>
          </a:p>
        </p:txBody>
      </p:sp>
    </p:spTree>
    <p:extLst>
      <p:ext uri="{BB962C8B-B14F-4D97-AF65-F5344CB8AC3E}">
        <p14:creationId xmlns:p14="http://schemas.microsoft.com/office/powerpoint/2010/main" val="3314293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263352" y="692696"/>
            <a:ext cx="11521280" cy="72008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2400" b="1" kern="0" dirty="0">
                <a:solidFill>
                  <a:schemeClr val="bg2">
                    <a:lumMod val="75000"/>
                  </a:schemeClr>
                </a:solidFill>
                <a:effectLst>
                  <a:outerShdw blurRad="38100" dist="38100" dir="2700000" algn="tl">
                    <a:srgbClr val="000000">
                      <a:alpha val="43137"/>
                    </a:srgbClr>
                  </a:outerShdw>
                </a:effectLst>
              </a:rPr>
              <a:t>VALORES PAGOS DE  FLUXO E ESTOQUE  ATÉ  </a:t>
            </a:r>
            <a:r>
              <a:rPr lang="pt-BR" sz="2400" b="1" kern="0" dirty="0" smtClean="0">
                <a:solidFill>
                  <a:schemeClr val="bg2">
                    <a:lumMod val="75000"/>
                  </a:schemeClr>
                </a:solidFill>
                <a:effectLst>
                  <a:outerShdw blurRad="38100" dist="38100" dir="2700000" algn="tl">
                    <a:srgbClr val="000000">
                      <a:alpha val="43137"/>
                    </a:srgbClr>
                  </a:outerShdw>
                </a:effectLst>
              </a:rPr>
              <a:t>06/2017 DE ACORDO COM A LEGISLAÇÃO ANTERIORMENTE CITADA</a:t>
            </a:r>
            <a:endParaRPr lang="pt-BR" sz="2400" b="1" kern="0" dirty="0">
              <a:solidFill>
                <a:schemeClr val="bg2">
                  <a:lumMod val="75000"/>
                </a:schemeClr>
              </a:solidFill>
              <a:effectLst>
                <a:outerShdw blurRad="38100" dist="38100" dir="2700000" algn="tl">
                  <a:srgbClr val="000000">
                    <a:alpha val="43137"/>
                  </a:srgbClr>
                </a:outerShdw>
              </a:effectLst>
            </a:endParaRPr>
          </a:p>
        </p:txBody>
      </p:sp>
      <p:graphicFrame>
        <p:nvGraphicFramePr>
          <p:cNvPr id="2" name="Tabela 1"/>
          <p:cNvGraphicFramePr>
            <a:graphicFrameLocks noGrp="1"/>
          </p:cNvGraphicFramePr>
          <p:nvPr>
            <p:extLst>
              <p:ext uri="{D42A27DB-BD31-4B8C-83A1-F6EECF244321}">
                <p14:modId xmlns:p14="http://schemas.microsoft.com/office/powerpoint/2010/main" val="3424683634"/>
              </p:ext>
            </p:extLst>
          </p:nvPr>
        </p:nvGraphicFramePr>
        <p:xfrm>
          <a:off x="839416" y="1556791"/>
          <a:ext cx="10369152" cy="3816425"/>
        </p:xfrm>
        <a:graphic>
          <a:graphicData uri="http://schemas.openxmlformats.org/drawingml/2006/table">
            <a:tbl>
              <a:tblPr>
                <a:tableStyleId>{0505E3EF-67EA-436B-97B2-0124C06EBD24}</a:tableStyleId>
              </a:tblPr>
              <a:tblGrid>
                <a:gridCol w="1800200"/>
                <a:gridCol w="2664296"/>
                <a:gridCol w="3456384"/>
                <a:gridCol w="2448272"/>
              </a:tblGrid>
              <a:tr h="922733">
                <a:tc>
                  <a:txBody>
                    <a:bodyPr/>
                    <a:lstStyle/>
                    <a:p>
                      <a:pPr algn="ctr" fontAlgn="b"/>
                      <a:r>
                        <a:rPr lang="pt-BR" sz="2400" b="1" u="sng" strike="noStrike" dirty="0">
                          <a:effectLst/>
                        </a:rPr>
                        <a:t>Tipo</a:t>
                      </a:r>
                      <a:endParaRPr lang="pt-BR" sz="2400" b="1" i="0" u="sng" strike="noStrike" dirty="0">
                        <a:solidFill>
                          <a:srgbClr val="000000"/>
                        </a:solidFill>
                        <a:effectLst/>
                        <a:latin typeface="Calibri"/>
                      </a:endParaRPr>
                    </a:p>
                  </a:txBody>
                  <a:tcPr marL="9525" marR="9525" marT="9525" marB="0" anchor="ctr">
                    <a:solidFill>
                      <a:schemeClr val="bg2">
                        <a:lumMod val="90000"/>
                      </a:schemeClr>
                    </a:solidFill>
                  </a:tcPr>
                </a:tc>
                <a:tc>
                  <a:txBody>
                    <a:bodyPr/>
                    <a:lstStyle/>
                    <a:p>
                      <a:pPr algn="ctr" fontAlgn="b"/>
                      <a:r>
                        <a:rPr lang="pt-BR" sz="2400" b="1" u="sng" strike="noStrike" dirty="0">
                          <a:effectLst/>
                        </a:rPr>
                        <a:t>Período </a:t>
                      </a:r>
                      <a:endParaRPr lang="pt-BR" sz="2400" b="1" i="0" u="sng" strike="noStrike" dirty="0">
                        <a:solidFill>
                          <a:srgbClr val="000000"/>
                        </a:solidFill>
                        <a:effectLst/>
                        <a:latin typeface="Calibri"/>
                      </a:endParaRPr>
                    </a:p>
                  </a:txBody>
                  <a:tcPr marL="9525" marR="9525" marT="9525" marB="0" anchor="ctr">
                    <a:solidFill>
                      <a:schemeClr val="bg2">
                        <a:lumMod val="90000"/>
                      </a:schemeClr>
                    </a:solidFill>
                  </a:tcPr>
                </a:tc>
                <a:tc>
                  <a:txBody>
                    <a:bodyPr/>
                    <a:lstStyle/>
                    <a:p>
                      <a:pPr algn="ctr" fontAlgn="ctr"/>
                      <a:r>
                        <a:rPr lang="pt-BR" sz="2400" b="1" u="sng" strike="noStrike" dirty="0">
                          <a:effectLst/>
                        </a:rPr>
                        <a:t>Pagos pelo Regime Geral</a:t>
                      </a:r>
                      <a:endParaRPr lang="pt-BR" sz="2400" b="1" i="0" u="sng" strike="noStrike" dirty="0">
                        <a:solidFill>
                          <a:srgbClr val="000000"/>
                        </a:solidFill>
                        <a:effectLst/>
                        <a:latin typeface="Calibri"/>
                      </a:endParaRPr>
                    </a:p>
                  </a:txBody>
                  <a:tcPr marL="9525" marR="9525" marT="9525" marB="0" anchor="ctr">
                    <a:solidFill>
                      <a:schemeClr val="bg2">
                        <a:lumMod val="90000"/>
                      </a:schemeClr>
                    </a:solidFill>
                  </a:tcPr>
                </a:tc>
                <a:tc>
                  <a:txBody>
                    <a:bodyPr/>
                    <a:lstStyle/>
                    <a:p>
                      <a:pPr algn="ctr" fontAlgn="ctr"/>
                      <a:r>
                        <a:rPr lang="pt-BR" sz="2400" b="1" u="sng" strike="noStrike" dirty="0">
                          <a:effectLst/>
                        </a:rPr>
                        <a:t>Pagos  pelos RPPS</a:t>
                      </a:r>
                      <a:endParaRPr lang="pt-BR" sz="2400" b="1" i="0" u="sng" strike="noStrike" dirty="0">
                        <a:solidFill>
                          <a:srgbClr val="000000"/>
                        </a:solidFill>
                        <a:effectLst/>
                        <a:latin typeface="Calibri"/>
                      </a:endParaRPr>
                    </a:p>
                  </a:txBody>
                  <a:tcPr marL="9525" marR="9525" marT="9525" marB="0" anchor="ctr">
                    <a:solidFill>
                      <a:schemeClr val="bg2">
                        <a:lumMod val="90000"/>
                      </a:schemeClr>
                    </a:solidFill>
                  </a:tcPr>
                </a:tc>
              </a:tr>
              <a:tr h="1446846">
                <a:tc>
                  <a:txBody>
                    <a:bodyPr/>
                    <a:lstStyle/>
                    <a:p>
                      <a:pPr algn="ctr" fontAlgn="b"/>
                      <a:r>
                        <a:rPr lang="pt-BR" sz="2400" u="none" strike="noStrike">
                          <a:effectLst/>
                        </a:rPr>
                        <a:t>FLUXO </a:t>
                      </a:r>
                      <a:endParaRPr lang="pt-BR" sz="2400" b="0" i="0" u="none" strike="noStrike">
                        <a:solidFill>
                          <a:srgbClr val="000000"/>
                        </a:solidFill>
                        <a:effectLst/>
                        <a:latin typeface="Calibri"/>
                      </a:endParaRPr>
                    </a:p>
                  </a:txBody>
                  <a:tcPr marL="9525" marR="9525" marT="9525" marB="0" anchor="ctr"/>
                </a:tc>
                <a:tc>
                  <a:txBody>
                    <a:bodyPr/>
                    <a:lstStyle/>
                    <a:p>
                      <a:pPr algn="ctr" fontAlgn="b"/>
                      <a:r>
                        <a:rPr lang="pt-BR" sz="2400" u="none" strike="noStrike" dirty="0">
                          <a:effectLst/>
                        </a:rPr>
                        <a:t>1999 até 06/2017</a:t>
                      </a:r>
                      <a:endParaRPr lang="pt-BR" sz="2400" b="0" i="0" u="none" strike="noStrike" dirty="0">
                        <a:solidFill>
                          <a:srgbClr val="000000"/>
                        </a:solidFill>
                        <a:effectLst/>
                        <a:latin typeface="Calibri"/>
                      </a:endParaRPr>
                    </a:p>
                  </a:txBody>
                  <a:tcPr marL="9525" marR="9525" marT="9525" marB="0" anchor="ctr"/>
                </a:tc>
                <a:tc>
                  <a:txBody>
                    <a:bodyPr/>
                    <a:lstStyle/>
                    <a:p>
                      <a:pPr algn="ctr" fontAlgn="b"/>
                      <a:r>
                        <a:rPr lang="pt-BR" sz="2400" u="none" strike="noStrike" dirty="0" smtClean="0">
                          <a:effectLst/>
                        </a:rPr>
                        <a:t>17,1 </a:t>
                      </a:r>
                      <a:r>
                        <a:rPr lang="pt-BR" sz="2400" u="none" strike="noStrike" dirty="0">
                          <a:effectLst/>
                        </a:rPr>
                        <a:t>bilhões</a:t>
                      </a:r>
                      <a:endParaRPr lang="pt-BR" sz="2400" b="0" i="0" u="none" strike="noStrike" dirty="0">
                        <a:solidFill>
                          <a:srgbClr val="000000"/>
                        </a:solidFill>
                        <a:effectLst/>
                        <a:latin typeface="Calibri"/>
                      </a:endParaRPr>
                    </a:p>
                  </a:txBody>
                  <a:tcPr marL="9525" marR="9525" marT="9525" marB="0" anchor="ctr"/>
                </a:tc>
                <a:tc>
                  <a:txBody>
                    <a:bodyPr/>
                    <a:lstStyle/>
                    <a:p>
                      <a:pPr algn="ctr" fontAlgn="b"/>
                      <a:r>
                        <a:rPr lang="pt-BR" sz="2400" u="none" strike="noStrike" dirty="0" smtClean="0">
                          <a:effectLst/>
                        </a:rPr>
                        <a:t>860 </a:t>
                      </a:r>
                      <a:r>
                        <a:rPr lang="pt-BR" sz="2400" u="none" strike="noStrike" dirty="0">
                          <a:effectLst/>
                        </a:rPr>
                        <a:t>milhões</a:t>
                      </a:r>
                      <a:endParaRPr lang="pt-BR" sz="2400" b="0" i="0" u="none" strike="noStrike" dirty="0">
                        <a:solidFill>
                          <a:srgbClr val="000000"/>
                        </a:solidFill>
                        <a:effectLst/>
                        <a:latin typeface="Calibri"/>
                      </a:endParaRPr>
                    </a:p>
                  </a:txBody>
                  <a:tcPr marL="9525" marR="9525" marT="9525" marB="0" anchor="ctr"/>
                </a:tc>
              </a:tr>
              <a:tr h="1446846">
                <a:tc>
                  <a:txBody>
                    <a:bodyPr/>
                    <a:lstStyle/>
                    <a:p>
                      <a:pPr algn="ctr" fontAlgn="b"/>
                      <a:r>
                        <a:rPr lang="pt-BR" sz="2400" u="none" strike="noStrike">
                          <a:effectLst/>
                        </a:rPr>
                        <a:t>Estoque</a:t>
                      </a:r>
                      <a:endParaRPr lang="pt-BR" sz="2400" b="0" i="0" u="none" strike="noStrike">
                        <a:solidFill>
                          <a:srgbClr val="000000"/>
                        </a:solidFill>
                        <a:effectLst/>
                        <a:latin typeface="Calibri"/>
                      </a:endParaRPr>
                    </a:p>
                  </a:txBody>
                  <a:tcPr marL="9525" marR="9525" marT="9525" marB="0" anchor="ctr"/>
                </a:tc>
                <a:tc>
                  <a:txBody>
                    <a:bodyPr/>
                    <a:lstStyle/>
                    <a:p>
                      <a:pPr algn="ctr" fontAlgn="b"/>
                      <a:r>
                        <a:rPr lang="pt-BR" sz="2400" u="none" strike="noStrike">
                          <a:effectLst/>
                        </a:rPr>
                        <a:t>03/2013 a 06/2017</a:t>
                      </a:r>
                      <a:endParaRPr lang="pt-BR" sz="2400" b="0" i="0" u="none" strike="noStrike">
                        <a:solidFill>
                          <a:srgbClr val="000000"/>
                        </a:solidFill>
                        <a:effectLst/>
                        <a:latin typeface="Calibri"/>
                      </a:endParaRPr>
                    </a:p>
                  </a:txBody>
                  <a:tcPr marL="9525" marR="9525" marT="9525" marB="0" anchor="ctr"/>
                </a:tc>
                <a:tc>
                  <a:txBody>
                    <a:bodyPr/>
                    <a:lstStyle/>
                    <a:p>
                      <a:pPr algn="ctr" fontAlgn="b"/>
                      <a:r>
                        <a:rPr lang="pt-BR" sz="2400" u="none" strike="noStrike" dirty="0">
                          <a:effectLst/>
                        </a:rPr>
                        <a:t>709 </a:t>
                      </a:r>
                      <a:r>
                        <a:rPr lang="pt-BR" sz="2400" u="none" strike="noStrike" dirty="0" smtClean="0">
                          <a:effectLst/>
                        </a:rPr>
                        <a:t>milhões</a:t>
                      </a:r>
                      <a:r>
                        <a:rPr lang="pt-BR" sz="2400" u="none" strike="noStrike" baseline="30000" dirty="0" smtClean="0">
                          <a:effectLst/>
                        </a:rPr>
                        <a:t>1</a:t>
                      </a:r>
                      <a:endParaRPr lang="pt-BR" sz="2400" b="0" i="0" u="none" strike="noStrike" baseline="30000" dirty="0">
                        <a:solidFill>
                          <a:srgbClr val="000000"/>
                        </a:solidFill>
                        <a:effectLst/>
                        <a:latin typeface="Calibri"/>
                      </a:endParaRPr>
                    </a:p>
                  </a:txBody>
                  <a:tcPr marL="9525" marR="9525" marT="9525" marB="0" anchor="ctr"/>
                </a:tc>
                <a:tc>
                  <a:txBody>
                    <a:bodyPr/>
                    <a:lstStyle/>
                    <a:p>
                      <a:pPr algn="ctr" fontAlgn="b"/>
                      <a:r>
                        <a:rPr lang="pt-BR" sz="2400" u="none" strike="noStrike" dirty="0">
                          <a:effectLst/>
                        </a:rPr>
                        <a:t>8,2 milhões</a:t>
                      </a:r>
                      <a:endParaRPr lang="pt-BR" sz="2400" b="0" i="0" u="none" strike="noStrike" dirty="0">
                        <a:solidFill>
                          <a:srgbClr val="000000"/>
                        </a:solidFill>
                        <a:effectLst/>
                        <a:latin typeface="Calibri"/>
                      </a:endParaRPr>
                    </a:p>
                  </a:txBody>
                  <a:tcPr marL="9525" marR="9525" marT="9525" marB="0" anchor="ctr"/>
                </a:tc>
              </a:tr>
            </a:tbl>
          </a:graphicData>
        </a:graphic>
      </p:graphicFrame>
      <p:sp>
        <p:nvSpPr>
          <p:cNvPr id="3" name="CaixaDeTexto 2"/>
          <p:cNvSpPr txBox="1"/>
          <p:nvPr/>
        </p:nvSpPr>
        <p:spPr>
          <a:xfrm>
            <a:off x="839416" y="5589240"/>
            <a:ext cx="10441160" cy="646331"/>
          </a:xfrm>
          <a:prstGeom prst="rect">
            <a:avLst/>
          </a:prstGeom>
          <a:noFill/>
        </p:spPr>
        <p:txBody>
          <a:bodyPr wrap="square" rtlCol="0">
            <a:spAutoFit/>
          </a:bodyPr>
          <a:lstStyle/>
          <a:p>
            <a:r>
              <a:rPr lang="pt-BR" dirty="0" smtClean="0">
                <a:solidFill>
                  <a:schemeClr val="bg2">
                    <a:lumMod val="50000"/>
                  </a:schemeClr>
                </a:solidFill>
              </a:rPr>
              <a:t>1) Valores pagos somente a Municípios, sendo que os valores de estoque em relação aos estados ainda não começaram a ser quitados.</a:t>
            </a:r>
            <a:endParaRPr lang="pt-BR" dirty="0">
              <a:solidFill>
                <a:schemeClr val="bg2">
                  <a:lumMod val="50000"/>
                </a:schemeClr>
              </a:solidFill>
            </a:endParaRPr>
          </a:p>
        </p:txBody>
      </p:sp>
    </p:spTree>
    <p:extLst>
      <p:ext uri="{BB962C8B-B14F-4D97-AF65-F5344CB8AC3E}">
        <p14:creationId xmlns:p14="http://schemas.microsoft.com/office/powerpoint/2010/main" val="23115796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609600" y="692696"/>
            <a:ext cx="10972800" cy="93610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200" b="1" kern="0" dirty="0">
                <a:solidFill>
                  <a:schemeClr val="bg2">
                    <a:lumMod val="75000"/>
                  </a:schemeClr>
                </a:solidFill>
                <a:effectLst>
                  <a:outerShdw blurRad="38100" dist="38100" dir="2700000" algn="tl">
                    <a:srgbClr val="000000">
                      <a:alpha val="43137"/>
                    </a:srgbClr>
                  </a:outerShdw>
                </a:effectLst>
              </a:rPr>
              <a:t>Informações relevantes sobre o “ESTOQUE” da compensação com os Municípios</a:t>
            </a:r>
          </a:p>
        </p:txBody>
      </p:sp>
      <p:sp>
        <p:nvSpPr>
          <p:cNvPr id="2" name="CaixaDeTexto 1"/>
          <p:cNvSpPr txBox="1"/>
          <p:nvPr/>
        </p:nvSpPr>
        <p:spPr>
          <a:xfrm>
            <a:off x="191344" y="2407528"/>
            <a:ext cx="11377264" cy="2677656"/>
          </a:xfrm>
          <a:prstGeom prst="rect">
            <a:avLst/>
          </a:prstGeom>
          <a:noFill/>
        </p:spPr>
        <p:txBody>
          <a:bodyPr wrap="square" rtlCol="0">
            <a:spAutoFit/>
          </a:bodyPr>
          <a:lstStyle/>
          <a:p>
            <a:pPr marL="342900" indent="-342900" algn="just">
              <a:buFont typeface="Arial" panose="020B0604020202020204" pitchFamily="34" charset="0"/>
              <a:buChar char="•"/>
            </a:pPr>
            <a:r>
              <a:rPr lang="pt-BR" sz="2800" dirty="0"/>
              <a:t>A</a:t>
            </a:r>
            <a:r>
              <a:rPr lang="pt-BR" sz="2800" dirty="0" smtClean="0"/>
              <a:t>proximadamente </a:t>
            </a:r>
            <a:r>
              <a:rPr lang="pt-BR" sz="2800" b="1" u="sng" dirty="0">
                <a:solidFill>
                  <a:srgbClr val="FF0000"/>
                </a:solidFill>
              </a:rPr>
              <a:t>98% dos Municípios </a:t>
            </a:r>
            <a:r>
              <a:rPr lang="pt-BR" sz="2800" dirty="0"/>
              <a:t>já tiveram ou estão na iminência de ter seu estoque </a:t>
            </a:r>
            <a:r>
              <a:rPr lang="pt-BR" sz="2800" b="1" u="sng" dirty="0">
                <a:solidFill>
                  <a:srgbClr val="FF0000"/>
                </a:solidFill>
              </a:rPr>
              <a:t>completamente </a:t>
            </a:r>
            <a:r>
              <a:rPr lang="pt-BR" sz="2800" b="1" u="sng" dirty="0" smtClean="0">
                <a:solidFill>
                  <a:srgbClr val="FF0000"/>
                </a:solidFill>
              </a:rPr>
              <a:t>quitado</a:t>
            </a:r>
            <a:r>
              <a:rPr lang="pt-BR" sz="2800" dirty="0" smtClean="0"/>
              <a:t>.</a:t>
            </a:r>
          </a:p>
          <a:p>
            <a:pPr marL="342900" indent="-342900" algn="just">
              <a:buFont typeface="Arial" panose="020B0604020202020204" pitchFamily="34" charset="0"/>
              <a:buChar char="•"/>
            </a:pPr>
            <a:endParaRPr lang="pt-BR" sz="2800" dirty="0" smtClean="0"/>
          </a:p>
          <a:p>
            <a:pPr marL="342900" indent="-342900" algn="just">
              <a:buFont typeface="Arial" panose="020B0604020202020204" pitchFamily="34" charset="0"/>
              <a:buChar char="•"/>
            </a:pPr>
            <a:r>
              <a:rPr lang="pt-BR" sz="2800" dirty="0" smtClean="0"/>
              <a:t>Somente 09 Municípios com valores de “ESTOQUE” ainda a receber que, em junho de 2017, perfazia </a:t>
            </a:r>
            <a:r>
              <a:rPr lang="pt-BR" sz="2800" dirty="0"/>
              <a:t>o montante de </a:t>
            </a:r>
            <a:r>
              <a:rPr lang="pt-BR" sz="2800" dirty="0" smtClean="0"/>
              <a:t>R$384.572.060,06</a:t>
            </a:r>
            <a:r>
              <a:rPr lang="pt-BR" sz="2800" baseline="30000" dirty="0" smtClean="0"/>
              <a:t>2</a:t>
            </a:r>
            <a:endParaRPr lang="pt-BR" sz="2800" baseline="30000" dirty="0"/>
          </a:p>
        </p:txBody>
      </p:sp>
      <p:sp>
        <p:nvSpPr>
          <p:cNvPr id="3" name="CaixaDeTexto 2"/>
          <p:cNvSpPr txBox="1"/>
          <p:nvPr/>
        </p:nvSpPr>
        <p:spPr>
          <a:xfrm>
            <a:off x="753616" y="5301208"/>
            <a:ext cx="10670976" cy="1200329"/>
          </a:xfrm>
          <a:prstGeom prst="rect">
            <a:avLst/>
          </a:prstGeom>
          <a:noFill/>
        </p:spPr>
        <p:txBody>
          <a:bodyPr wrap="square" rtlCol="0">
            <a:spAutoFit/>
          </a:bodyPr>
          <a:lstStyle/>
          <a:p>
            <a:pPr algn="just"/>
            <a:r>
              <a:rPr lang="pt-BR" dirty="0" smtClean="0">
                <a:solidFill>
                  <a:schemeClr val="bg2">
                    <a:lumMod val="50000"/>
                  </a:schemeClr>
                </a:solidFill>
              </a:rPr>
              <a:t>2) </a:t>
            </a:r>
            <a:r>
              <a:rPr lang="pt-BR" dirty="0">
                <a:solidFill>
                  <a:schemeClr val="bg2">
                    <a:lumMod val="50000"/>
                  </a:schemeClr>
                </a:solidFill>
              </a:rPr>
              <a:t>O valor do estoque total dos Municípios corresponde a R$396.823.440,61 sendo que a diferença de aproximadamente 12 milhões informados para os 09 Municípios com compensações financeiras a serem pagas decorre da opção metodológica de excluir os entes com valores a receber inferiores a 1,6 milhão de reais</a:t>
            </a:r>
          </a:p>
        </p:txBody>
      </p:sp>
    </p:spTree>
    <p:extLst>
      <p:ext uri="{BB962C8B-B14F-4D97-AF65-F5344CB8AC3E}">
        <p14:creationId xmlns:p14="http://schemas.microsoft.com/office/powerpoint/2010/main" val="570175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609600" y="692696"/>
            <a:ext cx="10972800" cy="93610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200" b="1" kern="0" dirty="0" smtClean="0">
                <a:solidFill>
                  <a:schemeClr val="bg2">
                    <a:lumMod val="75000"/>
                  </a:schemeClr>
                </a:solidFill>
                <a:effectLst>
                  <a:outerShdw blurRad="38100" dist="38100" dir="2700000" algn="tl">
                    <a:srgbClr val="000000">
                      <a:alpha val="43137"/>
                    </a:srgbClr>
                  </a:outerShdw>
                </a:effectLst>
              </a:rPr>
              <a:t>Valor de “estoque” a ser pago aos 09 Municípios</a:t>
            </a:r>
            <a:endParaRPr lang="pt-BR" sz="3200" b="1" kern="0" dirty="0">
              <a:solidFill>
                <a:schemeClr val="bg2">
                  <a:lumMod val="75000"/>
                </a:schemeClr>
              </a:solidFill>
              <a:effectLst>
                <a:outerShdw blurRad="38100" dist="38100" dir="2700000" algn="tl">
                  <a:srgbClr val="000000">
                    <a:alpha val="43137"/>
                  </a:srgbClr>
                </a:outerShdw>
              </a:effectLst>
            </a:endParaRPr>
          </a:p>
        </p:txBody>
      </p:sp>
      <p:graphicFrame>
        <p:nvGraphicFramePr>
          <p:cNvPr id="4" name="Tabela 3"/>
          <p:cNvGraphicFramePr>
            <a:graphicFrameLocks noGrp="1"/>
          </p:cNvGraphicFramePr>
          <p:nvPr>
            <p:extLst>
              <p:ext uri="{D42A27DB-BD31-4B8C-83A1-F6EECF244321}">
                <p14:modId xmlns:p14="http://schemas.microsoft.com/office/powerpoint/2010/main" val="3296161091"/>
              </p:ext>
            </p:extLst>
          </p:nvPr>
        </p:nvGraphicFramePr>
        <p:xfrm>
          <a:off x="335360" y="1484782"/>
          <a:ext cx="11521281" cy="5028713"/>
        </p:xfrm>
        <a:graphic>
          <a:graphicData uri="http://schemas.openxmlformats.org/drawingml/2006/table">
            <a:tbl>
              <a:tblPr firstRow="1" firstCol="1" bandRow="1">
                <a:tableStyleId>{5C22544A-7EE6-4342-B048-85BDC9FD1C3A}</a:tableStyleId>
              </a:tblPr>
              <a:tblGrid>
                <a:gridCol w="907822"/>
                <a:gridCol w="1945151"/>
                <a:gridCol w="1451004"/>
                <a:gridCol w="1953954"/>
                <a:gridCol w="1433403"/>
                <a:gridCol w="1781692"/>
                <a:gridCol w="2048255"/>
              </a:tblGrid>
              <a:tr h="294637">
                <a:tc>
                  <a:txBody>
                    <a:bodyPr/>
                    <a:lstStyle/>
                    <a:p>
                      <a:pPr algn="ctr">
                        <a:spcAft>
                          <a:spcPts val="0"/>
                        </a:spcAft>
                      </a:pPr>
                      <a:r>
                        <a:rPr lang="pt-BR" sz="1800" dirty="0">
                          <a:effectLst/>
                        </a:rPr>
                        <a:t>UF</a:t>
                      </a:r>
                      <a:endParaRPr lang="pt-BR" sz="1400" dirty="0">
                        <a:effectLst/>
                        <a:latin typeface="Times New Roman"/>
                        <a:ea typeface="Times New Roman"/>
                      </a:endParaRPr>
                    </a:p>
                  </a:txBody>
                  <a:tcPr marL="44450" marR="44450" marT="0" marB="0" anchor="ctr"/>
                </a:tc>
                <a:tc>
                  <a:txBody>
                    <a:bodyPr/>
                    <a:lstStyle/>
                    <a:p>
                      <a:pPr algn="ctr">
                        <a:spcAft>
                          <a:spcPts val="0"/>
                        </a:spcAft>
                      </a:pPr>
                      <a:r>
                        <a:rPr lang="pt-BR" sz="1800">
                          <a:effectLst/>
                        </a:rPr>
                        <a:t>ENTE</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OBJETOS</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VALOR TOTAL</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GLOSA</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VR PAGO</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SALDO</a:t>
                      </a:r>
                      <a:endParaRPr lang="pt-BR" sz="1400">
                        <a:effectLst/>
                        <a:latin typeface="Times New Roman"/>
                        <a:ea typeface="Times New Roman"/>
                      </a:endParaRPr>
                    </a:p>
                  </a:txBody>
                  <a:tcPr marL="44450" marR="44450" marT="0" marB="0" anchor="ctr"/>
                </a:tc>
              </a:tr>
              <a:tr h="518560">
                <a:tc>
                  <a:txBody>
                    <a:bodyPr/>
                    <a:lstStyle/>
                    <a:p>
                      <a:pPr algn="ctr">
                        <a:spcAft>
                          <a:spcPts val="0"/>
                        </a:spcAft>
                      </a:pPr>
                      <a:r>
                        <a:rPr lang="pt-BR" sz="1800">
                          <a:effectLst/>
                        </a:rPr>
                        <a:t>SP</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SAO PAULO (CAPITAL)</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14.813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141.322.246,49</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27.624,19</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20.280.402,37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121.014.219,93</a:t>
                      </a:r>
                      <a:endParaRPr lang="pt-BR" sz="1400" b="1" dirty="0">
                        <a:solidFill>
                          <a:srgbClr val="FF0000"/>
                        </a:solidFill>
                        <a:effectLst/>
                        <a:latin typeface="Times New Roman"/>
                        <a:ea typeface="Times New Roman"/>
                      </a:endParaRPr>
                    </a:p>
                  </a:txBody>
                  <a:tcPr marL="44450" marR="44450" marT="0" marB="0" anchor="ctr"/>
                </a:tc>
              </a:tr>
              <a:tr h="777840">
                <a:tc>
                  <a:txBody>
                    <a:bodyPr/>
                    <a:lstStyle/>
                    <a:p>
                      <a:pPr algn="ctr">
                        <a:spcAft>
                          <a:spcPts val="0"/>
                        </a:spcAft>
                      </a:pPr>
                      <a:r>
                        <a:rPr lang="pt-BR" sz="1800">
                          <a:effectLst/>
                        </a:rPr>
                        <a:t>RJ</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RIO DE JANEIRO (CAPITAL)</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15.364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136.084.301,47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264.147,35</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24.262.772,68</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111.557.381,44</a:t>
                      </a:r>
                      <a:endParaRPr lang="pt-BR" sz="1400" b="1" dirty="0">
                        <a:solidFill>
                          <a:srgbClr val="FF0000"/>
                        </a:solidFill>
                        <a:effectLst/>
                        <a:latin typeface="Times New Roman"/>
                        <a:ea typeface="Times New Roman"/>
                      </a:endParaRPr>
                    </a:p>
                  </a:txBody>
                  <a:tcPr marL="44450" marR="44450" marT="0" marB="0" anchor="ctr"/>
                </a:tc>
              </a:tr>
              <a:tr h="518560">
                <a:tc>
                  <a:txBody>
                    <a:bodyPr/>
                    <a:lstStyle/>
                    <a:p>
                      <a:pPr algn="ctr">
                        <a:spcAft>
                          <a:spcPts val="0"/>
                        </a:spcAft>
                      </a:pPr>
                      <a:r>
                        <a:rPr lang="pt-BR" sz="1800">
                          <a:effectLst/>
                        </a:rPr>
                        <a:t>SP</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CAMPINAS</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2.175</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91.483.034,73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21.358.633,58</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70.124.401,15</a:t>
                      </a:r>
                      <a:endParaRPr lang="pt-BR" sz="1400" b="1" dirty="0">
                        <a:solidFill>
                          <a:srgbClr val="FF0000"/>
                        </a:solidFill>
                        <a:effectLst/>
                        <a:latin typeface="Times New Roman"/>
                        <a:ea typeface="Times New Roman"/>
                      </a:endParaRPr>
                    </a:p>
                  </a:txBody>
                  <a:tcPr marL="44450" marR="44450" marT="0" marB="0" anchor="ctr"/>
                </a:tc>
              </a:tr>
              <a:tr h="777840">
                <a:tc>
                  <a:txBody>
                    <a:bodyPr/>
                    <a:lstStyle/>
                    <a:p>
                      <a:pPr algn="ctr">
                        <a:spcAft>
                          <a:spcPts val="0"/>
                        </a:spcAft>
                      </a:pPr>
                      <a:r>
                        <a:rPr lang="pt-BR" sz="1800">
                          <a:effectLst/>
                        </a:rPr>
                        <a:t>SP</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SAO BERNARDO DO CAMPO</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1.482</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54.822.862,16</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2.796,21</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24.451.225,49</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30.368.840,46</a:t>
                      </a:r>
                      <a:endParaRPr lang="pt-BR" sz="1400" b="1" dirty="0">
                        <a:solidFill>
                          <a:srgbClr val="FF0000"/>
                        </a:solidFill>
                        <a:effectLst/>
                        <a:latin typeface="Times New Roman"/>
                        <a:ea typeface="Times New Roman"/>
                      </a:endParaRPr>
                    </a:p>
                  </a:txBody>
                  <a:tcPr marL="44450" marR="44450" marT="0" marB="0" anchor="ctr"/>
                </a:tc>
              </a:tr>
              <a:tr h="294637">
                <a:tc>
                  <a:txBody>
                    <a:bodyPr/>
                    <a:lstStyle/>
                    <a:p>
                      <a:pPr algn="ctr">
                        <a:spcAft>
                          <a:spcPts val="0"/>
                        </a:spcAft>
                      </a:pPr>
                      <a:r>
                        <a:rPr lang="pt-BR" sz="1800">
                          <a:effectLst/>
                        </a:rPr>
                        <a:t>SP</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CUBATAO</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297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17.262.816,52</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2.854.397,76</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14.408.418,76</a:t>
                      </a:r>
                      <a:endParaRPr lang="pt-BR" sz="1400" b="1" dirty="0">
                        <a:solidFill>
                          <a:srgbClr val="FF0000"/>
                        </a:solidFill>
                        <a:effectLst/>
                        <a:latin typeface="Times New Roman"/>
                        <a:ea typeface="Times New Roman"/>
                      </a:endParaRPr>
                    </a:p>
                  </a:txBody>
                  <a:tcPr marL="44450" marR="44450" marT="0" marB="0" anchor="ctr"/>
                </a:tc>
              </a:tr>
              <a:tr h="454722">
                <a:tc>
                  <a:txBody>
                    <a:bodyPr/>
                    <a:lstStyle/>
                    <a:p>
                      <a:pPr algn="ctr">
                        <a:spcAft>
                          <a:spcPts val="0"/>
                        </a:spcAft>
                      </a:pPr>
                      <a:r>
                        <a:rPr lang="pt-BR" sz="1800">
                          <a:effectLst/>
                        </a:rPr>
                        <a:t>RJ</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NOVA IGUACU</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1.026</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19.615.488,33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dirty="0">
                          <a:effectLst/>
                        </a:rPr>
                        <a:t>19.451,74</a:t>
                      </a:r>
                      <a:endParaRPr lang="pt-BR" sz="1400" dirty="0">
                        <a:effectLst/>
                        <a:latin typeface="Times New Roman"/>
                        <a:ea typeface="Times New Roman"/>
                      </a:endParaRPr>
                    </a:p>
                  </a:txBody>
                  <a:tcPr marL="44450" marR="44450" marT="0" marB="0" anchor="ctr"/>
                </a:tc>
                <a:tc>
                  <a:txBody>
                    <a:bodyPr/>
                    <a:lstStyle/>
                    <a:p>
                      <a:pPr algn="ctr">
                        <a:spcAft>
                          <a:spcPts val="0"/>
                        </a:spcAft>
                      </a:pPr>
                      <a:r>
                        <a:rPr lang="pt-BR" sz="1800">
                          <a:effectLst/>
                        </a:rPr>
                        <a:t>9.300.859,00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10.295.177,59</a:t>
                      </a:r>
                      <a:endParaRPr lang="pt-BR" sz="1400" b="1" dirty="0">
                        <a:solidFill>
                          <a:srgbClr val="FF0000"/>
                        </a:solidFill>
                        <a:effectLst/>
                        <a:latin typeface="Times New Roman"/>
                        <a:ea typeface="Times New Roman"/>
                      </a:endParaRPr>
                    </a:p>
                  </a:txBody>
                  <a:tcPr marL="44450" marR="44450" marT="0" marB="0" anchor="ctr"/>
                </a:tc>
              </a:tr>
              <a:tr h="294637">
                <a:tc>
                  <a:txBody>
                    <a:bodyPr/>
                    <a:lstStyle/>
                    <a:p>
                      <a:pPr algn="ctr">
                        <a:spcAft>
                          <a:spcPts val="0"/>
                        </a:spcAft>
                      </a:pPr>
                      <a:r>
                        <a:rPr lang="pt-BR" sz="1800">
                          <a:effectLst/>
                        </a:rPr>
                        <a:t>GO</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GOIANIA</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1.004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12.459.041,26</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2.474.220,74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9.984.820,52</a:t>
                      </a:r>
                      <a:endParaRPr lang="pt-BR" sz="1400" b="1" dirty="0">
                        <a:solidFill>
                          <a:srgbClr val="FF0000"/>
                        </a:solidFill>
                        <a:effectLst/>
                        <a:latin typeface="Times New Roman"/>
                        <a:ea typeface="Times New Roman"/>
                      </a:endParaRPr>
                    </a:p>
                  </a:txBody>
                  <a:tcPr marL="44450" marR="44450" marT="0" marB="0" anchor="ctr"/>
                </a:tc>
              </a:tr>
              <a:tr h="518560">
                <a:tc>
                  <a:txBody>
                    <a:bodyPr/>
                    <a:lstStyle/>
                    <a:p>
                      <a:pPr algn="ctr">
                        <a:spcAft>
                          <a:spcPts val="0"/>
                        </a:spcAft>
                      </a:pPr>
                      <a:r>
                        <a:rPr lang="pt-BR" sz="1800">
                          <a:effectLst/>
                        </a:rPr>
                        <a:t>SP</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SAO JOSE DOS CAMPOS</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654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29.533.360,25</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19.784.328,53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9.749.031,72</a:t>
                      </a:r>
                      <a:endParaRPr lang="pt-BR" sz="1400" b="1" dirty="0">
                        <a:solidFill>
                          <a:srgbClr val="FF0000"/>
                        </a:solidFill>
                        <a:effectLst/>
                        <a:latin typeface="Times New Roman"/>
                        <a:ea typeface="Times New Roman"/>
                      </a:endParaRPr>
                    </a:p>
                  </a:txBody>
                  <a:tcPr marL="44450" marR="44450" marT="0" marB="0" anchor="ctr"/>
                </a:tc>
              </a:tr>
              <a:tr h="518560">
                <a:tc>
                  <a:txBody>
                    <a:bodyPr/>
                    <a:lstStyle/>
                    <a:p>
                      <a:pPr algn="ctr">
                        <a:spcAft>
                          <a:spcPts val="0"/>
                        </a:spcAft>
                      </a:pPr>
                      <a:r>
                        <a:rPr lang="pt-BR" sz="1800">
                          <a:effectLst/>
                        </a:rPr>
                        <a:t>RJ</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DUQUE DE CAXIAS</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1.527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17.224.309,44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10.154.540,95</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7.069.768,49</a:t>
                      </a:r>
                      <a:endParaRPr lang="pt-BR" sz="1400" b="1" dirty="0">
                        <a:solidFill>
                          <a:srgbClr val="FF0000"/>
                        </a:solidFill>
                        <a:effectLst/>
                        <a:latin typeface="Times New Roman"/>
                        <a:ea typeface="Times New Roman"/>
                      </a:endParaRPr>
                    </a:p>
                  </a:txBody>
                  <a:tcPr marL="44450" marR="44450" marT="0" marB="0" anchor="ctr"/>
                </a:tc>
              </a:tr>
            </a:tbl>
          </a:graphicData>
        </a:graphic>
      </p:graphicFrame>
    </p:spTree>
    <p:extLst>
      <p:ext uri="{BB962C8B-B14F-4D97-AF65-F5344CB8AC3E}">
        <p14:creationId xmlns:p14="http://schemas.microsoft.com/office/powerpoint/2010/main" val="4210868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ítulo 1"/>
          <p:cNvSpPr txBox="1">
            <a:spLocks/>
          </p:cNvSpPr>
          <p:nvPr/>
        </p:nvSpPr>
        <p:spPr>
          <a:xfrm>
            <a:off x="609600" y="692696"/>
            <a:ext cx="10972800" cy="93610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200" b="1" kern="0" dirty="0">
                <a:solidFill>
                  <a:schemeClr val="bg2">
                    <a:lumMod val="75000"/>
                  </a:schemeClr>
                </a:solidFill>
                <a:effectLst>
                  <a:outerShdw blurRad="38100" dist="38100" dir="2700000" algn="tl">
                    <a:srgbClr val="000000">
                      <a:alpha val="43137"/>
                    </a:srgbClr>
                  </a:outerShdw>
                </a:effectLst>
              </a:rPr>
              <a:t>Informações relevantes sobre o “ESTOQUE” da compensação com os </a:t>
            </a:r>
            <a:r>
              <a:rPr lang="pt-BR" sz="3200" b="1" kern="0" dirty="0" smtClean="0">
                <a:solidFill>
                  <a:schemeClr val="bg2">
                    <a:lumMod val="75000"/>
                  </a:schemeClr>
                </a:solidFill>
                <a:effectLst>
                  <a:outerShdw blurRad="38100" dist="38100" dir="2700000" algn="tl">
                    <a:srgbClr val="000000">
                      <a:alpha val="43137"/>
                    </a:srgbClr>
                  </a:outerShdw>
                </a:effectLst>
              </a:rPr>
              <a:t>Estados</a:t>
            </a:r>
            <a:endParaRPr lang="pt-BR" sz="3200" b="1" kern="0" dirty="0">
              <a:solidFill>
                <a:schemeClr val="bg2">
                  <a:lumMod val="75000"/>
                </a:schemeClr>
              </a:solidFill>
              <a:effectLst>
                <a:outerShdw blurRad="38100" dist="38100" dir="2700000" algn="tl">
                  <a:srgbClr val="000000">
                    <a:alpha val="43137"/>
                  </a:srgbClr>
                </a:outerShdw>
              </a:effectLst>
            </a:endParaRPr>
          </a:p>
        </p:txBody>
      </p:sp>
      <p:sp>
        <p:nvSpPr>
          <p:cNvPr id="9" name="CaixaDeTexto 8"/>
          <p:cNvSpPr txBox="1"/>
          <p:nvPr/>
        </p:nvSpPr>
        <p:spPr>
          <a:xfrm>
            <a:off x="191344" y="2407528"/>
            <a:ext cx="11377264" cy="3108543"/>
          </a:xfrm>
          <a:prstGeom prst="rect">
            <a:avLst/>
          </a:prstGeom>
          <a:noFill/>
        </p:spPr>
        <p:txBody>
          <a:bodyPr wrap="square" rtlCol="0">
            <a:spAutoFit/>
          </a:bodyPr>
          <a:lstStyle/>
          <a:p>
            <a:pPr marL="342900" indent="-342900" algn="just">
              <a:buFont typeface="Arial" panose="020B0604020202020204" pitchFamily="34" charset="0"/>
              <a:buChar char="•"/>
            </a:pPr>
            <a:r>
              <a:rPr lang="pt-BR" sz="2800" dirty="0" smtClean="0"/>
              <a:t>Em virtude da prioridade de pagamento do estoque prevista no art. 17-A da Portaria MPAS nº. 6.209/2009 (com redação dada pela Portaria MPS nº. 156/2013), ainda não houve pagamento de valores relativos ao “ESTOQUE” para os Estados.</a:t>
            </a:r>
          </a:p>
          <a:p>
            <a:pPr marL="342900" indent="-342900" algn="just">
              <a:buFont typeface="Arial" panose="020B0604020202020204" pitchFamily="34" charset="0"/>
              <a:buChar char="•"/>
            </a:pPr>
            <a:endParaRPr lang="pt-BR" sz="2800" dirty="0" smtClean="0"/>
          </a:p>
          <a:p>
            <a:pPr marL="342900" indent="-342900" algn="just">
              <a:buFont typeface="Arial" panose="020B0604020202020204" pitchFamily="34" charset="0"/>
              <a:buChar char="•"/>
            </a:pPr>
            <a:r>
              <a:rPr lang="pt-BR" sz="2800" dirty="0" smtClean="0"/>
              <a:t>O valor total de “ESTOQUE” devido aos Estados é de </a:t>
            </a:r>
            <a:r>
              <a:rPr lang="pt-BR" sz="2800" b="1" dirty="0" smtClean="0"/>
              <a:t>R$2.199.713.371,18.</a:t>
            </a:r>
            <a:endParaRPr lang="pt-BR" sz="2800" baseline="30000" dirty="0"/>
          </a:p>
        </p:txBody>
      </p:sp>
    </p:spTree>
    <p:extLst>
      <p:ext uri="{BB962C8B-B14F-4D97-AF65-F5344CB8AC3E}">
        <p14:creationId xmlns:p14="http://schemas.microsoft.com/office/powerpoint/2010/main" val="4274331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609600" y="692696"/>
            <a:ext cx="10972800" cy="93610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200" b="1" kern="0" dirty="0" smtClean="0">
                <a:solidFill>
                  <a:schemeClr val="bg2">
                    <a:lumMod val="75000"/>
                  </a:schemeClr>
                </a:solidFill>
                <a:effectLst>
                  <a:outerShdw blurRad="38100" dist="38100" dir="2700000" algn="tl">
                    <a:srgbClr val="000000">
                      <a:alpha val="43137"/>
                    </a:srgbClr>
                  </a:outerShdw>
                </a:effectLst>
              </a:rPr>
              <a:t>Lista dos Estados com mais de 100 milhões de reais a receber de “ESTOQUE”</a:t>
            </a:r>
            <a:endParaRPr lang="pt-BR" sz="3200" b="1" kern="0" dirty="0">
              <a:solidFill>
                <a:schemeClr val="bg2">
                  <a:lumMod val="75000"/>
                </a:schemeClr>
              </a:solidFill>
              <a:effectLst>
                <a:outerShdw blurRad="38100" dist="38100" dir="2700000" algn="tl">
                  <a:srgbClr val="000000">
                    <a:alpha val="43137"/>
                  </a:srgbClr>
                </a:outerShdw>
              </a:effectLst>
            </a:endParaRPr>
          </a:p>
        </p:txBody>
      </p:sp>
      <p:graphicFrame>
        <p:nvGraphicFramePr>
          <p:cNvPr id="2" name="Tabela 1"/>
          <p:cNvGraphicFramePr>
            <a:graphicFrameLocks noGrp="1"/>
          </p:cNvGraphicFramePr>
          <p:nvPr>
            <p:extLst>
              <p:ext uri="{D42A27DB-BD31-4B8C-83A1-F6EECF244321}">
                <p14:modId xmlns:p14="http://schemas.microsoft.com/office/powerpoint/2010/main" val="2009425880"/>
              </p:ext>
            </p:extLst>
          </p:nvPr>
        </p:nvGraphicFramePr>
        <p:xfrm>
          <a:off x="191344" y="1844823"/>
          <a:ext cx="11809311" cy="4608511"/>
        </p:xfrm>
        <a:graphic>
          <a:graphicData uri="http://schemas.openxmlformats.org/drawingml/2006/table">
            <a:tbl>
              <a:tblPr firstRow="1" firstCol="1" bandRow="1">
                <a:tableStyleId>{5C22544A-7EE6-4342-B048-85BDC9FD1C3A}</a:tableStyleId>
              </a:tblPr>
              <a:tblGrid>
                <a:gridCol w="1057528"/>
                <a:gridCol w="2372679"/>
                <a:gridCol w="1622588"/>
                <a:gridCol w="2218962"/>
                <a:gridCol w="2016848"/>
                <a:gridCol w="2520706"/>
              </a:tblGrid>
              <a:tr h="342814">
                <a:tc gridSpan="2">
                  <a:txBody>
                    <a:bodyPr/>
                    <a:lstStyle/>
                    <a:p>
                      <a:pPr algn="ctr">
                        <a:spcAft>
                          <a:spcPts val="0"/>
                        </a:spcAft>
                      </a:pPr>
                      <a:r>
                        <a:rPr lang="pt-BR" sz="1800" dirty="0">
                          <a:effectLst/>
                        </a:rPr>
                        <a:t>Ente Federativo</a:t>
                      </a:r>
                      <a:endParaRPr lang="pt-BR" sz="1400" dirty="0">
                        <a:effectLst/>
                        <a:latin typeface="Times New Roman"/>
                        <a:ea typeface="Times New Roman"/>
                      </a:endParaRPr>
                    </a:p>
                  </a:txBody>
                  <a:tcPr marL="44450" marR="44450" marT="0" marB="0" anchor="ctr"/>
                </a:tc>
                <a:tc hMerge="1">
                  <a:txBody>
                    <a:bodyPr/>
                    <a:lstStyle/>
                    <a:p>
                      <a:endParaRPr lang="pt-BR"/>
                    </a:p>
                  </a:txBody>
                  <a:tcPr/>
                </a:tc>
                <a:tc>
                  <a:txBody>
                    <a:bodyPr/>
                    <a:lstStyle/>
                    <a:p>
                      <a:pPr algn="ctr">
                        <a:spcAft>
                          <a:spcPts val="0"/>
                        </a:spcAft>
                      </a:pPr>
                      <a:r>
                        <a:rPr lang="pt-BR" sz="1800">
                          <a:effectLst/>
                        </a:rPr>
                        <a:t>Objetos</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Valor estoque</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Valor Glosa</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VALOR</a:t>
                      </a:r>
                      <a:endParaRPr lang="pt-BR" sz="1400">
                        <a:effectLst/>
                        <a:latin typeface="Times New Roman"/>
                        <a:ea typeface="Times New Roman"/>
                      </a:endParaRPr>
                    </a:p>
                  </a:txBody>
                  <a:tcPr marL="44450" marR="44450" marT="0" marB="0" anchor="ctr"/>
                </a:tc>
              </a:tr>
              <a:tr h="389561">
                <a:tc>
                  <a:txBody>
                    <a:bodyPr/>
                    <a:lstStyle/>
                    <a:p>
                      <a:pPr algn="ctr">
                        <a:spcAft>
                          <a:spcPts val="0"/>
                        </a:spcAft>
                      </a:pPr>
                      <a:r>
                        <a:rPr lang="pt-BR" sz="1800">
                          <a:effectLst/>
                        </a:rPr>
                        <a:t>BA</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BAHIA</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8.423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125.963.100,70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38.946,39</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125.924.154,31</a:t>
                      </a:r>
                      <a:endParaRPr lang="pt-BR" sz="1400" b="1" dirty="0">
                        <a:solidFill>
                          <a:srgbClr val="FF0000"/>
                        </a:solidFill>
                        <a:effectLst/>
                        <a:latin typeface="Times New Roman"/>
                        <a:ea typeface="Times New Roman"/>
                      </a:endParaRPr>
                    </a:p>
                  </a:txBody>
                  <a:tcPr marL="44450" marR="44450" marT="0" marB="0" anchor="ctr"/>
                </a:tc>
              </a:tr>
              <a:tr h="545386">
                <a:tc>
                  <a:txBody>
                    <a:bodyPr/>
                    <a:lstStyle/>
                    <a:p>
                      <a:pPr algn="ctr">
                        <a:spcAft>
                          <a:spcPts val="0"/>
                        </a:spcAft>
                      </a:pPr>
                      <a:r>
                        <a:rPr lang="pt-BR" sz="1800">
                          <a:effectLst/>
                        </a:rPr>
                        <a:t>MG</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MINAS GERAIS</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8.662</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145.499.940,67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180,6</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145.499.760,07</a:t>
                      </a:r>
                      <a:endParaRPr lang="pt-BR" sz="1400" b="1" dirty="0">
                        <a:solidFill>
                          <a:srgbClr val="FF0000"/>
                        </a:solidFill>
                        <a:effectLst/>
                        <a:latin typeface="Times New Roman"/>
                        <a:ea typeface="Times New Roman"/>
                      </a:endParaRPr>
                    </a:p>
                  </a:txBody>
                  <a:tcPr marL="44450" marR="44450" marT="0" marB="0" anchor="ctr"/>
                </a:tc>
              </a:tr>
              <a:tr h="389561">
                <a:tc>
                  <a:txBody>
                    <a:bodyPr/>
                    <a:lstStyle/>
                    <a:p>
                      <a:pPr algn="ctr">
                        <a:spcAft>
                          <a:spcPts val="0"/>
                        </a:spcAft>
                      </a:pPr>
                      <a:r>
                        <a:rPr lang="pt-BR" sz="1800">
                          <a:effectLst/>
                        </a:rPr>
                        <a:t>PR</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PARANA</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14.100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177.797.436,75</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217.334,04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177.580.102,71</a:t>
                      </a:r>
                      <a:endParaRPr lang="pt-BR" sz="1400" b="1" dirty="0">
                        <a:solidFill>
                          <a:srgbClr val="FF0000"/>
                        </a:solidFill>
                        <a:effectLst/>
                        <a:latin typeface="Times New Roman"/>
                        <a:ea typeface="Times New Roman"/>
                      </a:endParaRPr>
                    </a:p>
                  </a:txBody>
                  <a:tcPr marL="44450" marR="44450" marT="0" marB="0" anchor="ctr"/>
                </a:tc>
              </a:tr>
              <a:tr h="798601">
                <a:tc>
                  <a:txBody>
                    <a:bodyPr/>
                    <a:lstStyle/>
                    <a:p>
                      <a:pPr algn="ctr">
                        <a:spcAft>
                          <a:spcPts val="0"/>
                        </a:spcAft>
                      </a:pPr>
                      <a:r>
                        <a:rPr lang="pt-BR" sz="1800">
                          <a:effectLst/>
                        </a:rPr>
                        <a:t>RJ</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RIO DE JANEIRO (ESTADO)</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13.488</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dirty="0">
                          <a:effectLst/>
                        </a:rPr>
                        <a:t>179.104.633,33</a:t>
                      </a:r>
                      <a:endParaRPr lang="pt-BR" sz="1400" dirty="0">
                        <a:effectLst/>
                        <a:latin typeface="Times New Roman"/>
                        <a:ea typeface="Times New Roman"/>
                      </a:endParaRPr>
                    </a:p>
                  </a:txBody>
                  <a:tcPr marL="44450" marR="44450" marT="0" marB="0" anchor="ctr"/>
                </a:tc>
                <a:tc>
                  <a:txBody>
                    <a:bodyPr/>
                    <a:lstStyle/>
                    <a:p>
                      <a:pPr algn="ctr">
                        <a:spcAft>
                          <a:spcPts val="0"/>
                        </a:spcAft>
                      </a:pPr>
                      <a:r>
                        <a:rPr lang="pt-BR" sz="1800">
                          <a:effectLst/>
                        </a:rPr>
                        <a:t>163.231,45</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178.941.401,88</a:t>
                      </a:r>
                      <a:endParaRPr lang="pt-BR" sz="1400" b="1" dirty="0">
                        <a:solidFill>
                          <a:srgbClr val="FF0000"/>
                        </a:solidFill>
                        <a:effectLst/>
                        <a:latin typeface="Times New Roman"/>
                        <a:ea typeface="Times New Roman"/>
                      </a:endParaRPr>
                    </a:p>
                  </a:txBody>
                  <a:tcPr marL="44450" marR="44450" marT="0" marB="0" anchor="ctr"/>
                </a:tc>
              </a:tr>
              <a:tr h="798601">
                <a:tc>
                  <a:txBody>
                    <a:bodyPr/>
                    <a:lstStyle/>
                    <a:p>
                      <a:pPr algn="ctr">
                        <a:spcAft>
                          <a:spcPts val="0"/>
                        </a:spcAft>
                      </a:pPr>
                      <a:r>
                        <a:rPr lang="pt-BR" sz="1800" dirty="0">
                          <a:effectLst/>
                        </a:rPr>
                        <a:t>RS</a:t>
                      </a:r>
                      <a:endParaRPr lang="pt-BR" sz="1400" dirty="0">
                        <a:effectLst/>
                        <a:latin typeface="Times New Roman"/>
                        <a:ea typeface="Times New Roman"/>
                      </a:endParaRPr>
                    </a:p>
                  </a:txBody>
                  <a:tcPr marL="44450" marR="44450" marT="0" marB="0" anchor="ctr"/>
                </a:tc>
                <a:tc>
                  <a:txBody>
                    <a:bodyPr/>
                    <a:lstStyle/>
                    <a:p>
                      <a:pPr algn="ctr">
                        <a:spcAft>
                          <a:spcPts val="0"/>
                        </a:spcAft>
                      </a:pPr>
                      <a:r>
                        <a:rPr lang="pt-BR" sz="1800">
                          <a:effectLst/>
                        </a:rPr>
                        <a:t>RIO GRANDE DO SUL</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18.593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110.854.653,99</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7.455,80</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110.847.198,19</a:t>
                      </a:r>
                      <a:endParaRPr lang="pt-BR" sz="1400" b="1" dirty="0">
                        <a:solidFill>
                          <a:srgbClr val="FF0000"/>
                        </a:solidFill>
                        <a:effectLst/>
                        <a:latin typeface="Times New Roman"/>
                        <a:ea typeface="Times New Roman"/>
                      </a:endParaRPr>
                    </a:p>
                  </a:txBody>
                  <a:tcPr marL="44450" marR="44450" marT="0" marB="0" anchor="ctr"/>
                </a:tc>
              </a:tr>
              <a:tr h="798601">
                <a:tc>
                  <a:txBody>
                    <a:bodyPr/>
                    <a:lstStyle/>
                    <a:p>
                      <a:pPr algn="ctr">
                        <a:spcAft>
                          <a:spcPts val="0"/>
                        </a:spcAft>
                      </a:pPr>
                      <a:r>
                        <a:rPr lang="pt-BR" sz="1800">
                          <a:effectLst/>
                        </a:rPr>
                        <a:t>SP</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SAO PAULO (ESTADO)</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26.957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252.143.837,94</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30.662,39</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252.113.175,55</a:t>
                      </a:r>
                      <a:endParaRPr lang="pt-BR" sz="1400" b="1" dirty="0">
                        <a:solidFill>
                          <a:srgbClr val="FF0000"/>
                        </a:solidFill>
                        <a:effectLst/>
                        <a:latin typeface="Times New Roman"/>
                        <a:ea typeface="Times New Roman"/>
                      </a:endParaRPr>
                    </a:p>
                  </a:txBody>
                  <a:tcPr marL="44450" marR="44450" marT="0" marB="0" anchor="ctr"/>
                </a:tc>
              </a:tr>
              <a:tr h="545386">
                <a:tc>
                  <a:txBody>
                    <a:bodyPr/>
                    <a:lstStyle/>
                    <a:p>
                      <a:pPr algn="ctr">
                        <a:spcAft>
                          <a:spcPts val="0"/>
                        </a:spcAft>
                      </a:pPr>
                      <a:r>
                        <a:rPr lang="pt-BR" sz="1800">
                          <a:effectLst/>
                        </a:rPr>
                        <a:t>DF</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DISTRITO FEDERAL</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11.547</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793.701.372,43</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a:effectLst/>
                        </a:rPr>
                        <a:t>2.084.629,51</a:t>
                      </a:r>
                      <a:endParaRPr lang="pt-BR" sz="1400">
                        <a:effectLst/>
                        <a:latin typeface="Times New Roman"/>
                        <a:ea typeface="Times New Roman"/>
                      </a:endParaRPr>
                    </a:p>
                  </a:txBody>
                  <a:tcPr marL="44450" marR="44450" marT="0" marB="0" anchor="ctr"/>
                </a:tc>
                <a:tc>
                  <a:txBody>
                    <a:bodyPr/>
                    <a:lstStyle/>
                    <a:p>
                      <a:pPr algn="ctr">
                        <a:spcAft>
                          <a:spcPts val="0"/>
                        </a:spcAft>
                      </a:pPr>
                      <a:r>
                        <a:rPr lang="pt-BR" sz="1800" b="1" dirty="0">
                          <a:solidFill>
                            <a:srgbClr val="FF0000"/>
                          </a:solidFill>
                          <a:effectLst/>
                        </a:rPr>
                        <a:t>791.616.742,92</a:t>
                      </a:r>
                      <a:endParaRPr lang="pt-BR" sz="1400" b="1" dirty="0">
                        <a:solidFill>
                          <a:srgbClr val="FF0000"/>
                        </a:solidFill>
                        <a:effectLst/>
                        <a:latin typeface="Times New Roman"/>
                        <a:ea typeface="Times New Roman"/>
                      </a:endParaRPr>
                    </a:p>
                  </a:txBody>
                  <a:tcPr marL="44450" marR="44450" marT="0" marB="0" anchor="ctr"/>
                </a:tc>
              </a:tr>
            </a:tbl>
          </a:graphicData>
        </a:graphic>
      </p:graphicFrame>
    </p:spTree>
    <p:extLst>
      <p:ext uri="{BB962C8B-B14F-4D97-AF65-F5344CB8AC3E}">
        <p14:creationId xmlns:p14="http://schemas.microsoft.com/office/powerpoint/2010/main" val="3429094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702940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ítulo 1"/>
          <p:cNvSpPr txBox="1">
            <a:spLocks/>
          </p:cNvSpPr>
          <p:nvPr/>
        </p:nvSpPr>
        <p:spPr>
          <a:xfrm>
            <a:off x="626368" y="1412776"/>
            <a:ext cx="10942240" cy="2736304"/>
          </a:xfrm>
          <a:prstGeom prst="rect">
            <a:avLst/>
          </a:prstGeom>
        </p:spPr>
        <p:txBody>
          <a:bodyPr/>
          <a:lstStyle>
            <a:lvl1pPr algn="ctr" rtl="0" eaLnBrk="0" fontAlgn="base" hangingPunct="0">
              <a:spcBef>
                <a:spcPct val="0"/>
              </a:spcBef>
              <a:spcAft>
                <a:spcPct val="0"/>
              </a:spcAft>
              <a:defRPr sz="4400" b="0" i="0" u="none" baseline="0">
                <a:solidFill>
                  <a:schemeClr val="tx2"/>
                </a:solidFill>
                <a:effectLst>
                  <a:outerShdw blurRad="38100" dist="38100" dir="2700000" algn="tl">
                    <a:srgbClr val="000000">
                      <a:alpha val="43137"/>
                    </a:srgbClr>
                  </a:outerShdw>
                </a:effectLst>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endParaRPr lang="pt-BR" kern="0" dirty="0" smtClean="0"/>
          </a:p>
          <a:p>
            <a:endParaRPr lang="pt-BR" kern="0" dirty="0" smtClean="0">
              <a:solidFill>
                <a:schemeClr val="bg2">
                  <a:lumMod val="75000"/>
                </a:schemeClr>
              </a:solidFill>
            </a:endParaRPr>
          </a:p>
          <a:p>
            <a:endParaRPr lang="pt-BR" kern="0" dirty="0" smtClean="0"/>
          </a:p>
          <a:p>
            <a:endParaRPr lang="pt-BR" kern="0" dirty="0"/>
          </a:p>
          <a:p>
            <a:endParaRPr lang="pt-BR" kern="0" dirty="0" smtClean="0"/>
          </a:p>
          <a:p>
            <a:endParaRPr lang="pt-BR" kern="0" dirty="0">
              <a:solidFill>
                <a:schemeClr val="tx1"/>
              </a:solidFill>
            </a:endParaRPr>
          </a:p>
        </p:txBody>
      </p:sp>
      <p:sp>
        <p:nvSpPr>
          <p:cNvPr id="2" name="CaixaDeTexto 1"/>
          <p:cNvSpPr txBox="1"/>
          <p:nvPr/>
        </p:nvSpPr>
        <p:spPr>
          <a:xfrm>
            <a:off x="335360" y="2204864"/>
            <a:ext cx="11377264" cy="2123658"/>
          </a:xfrm>
          <a:prstGeom prst="rect">
            <a:avLst/>
          </a:prstGeom>
          <a:noFill/>
        </p:spPr>
        <p:txBody>
          <a:bodyPr wrap="square" rtlCol="0">
            <a:spAutoFit/>
          </a:bodyPr>
          <a:lstStyle/>
          <a:p>
            <a:pPr algn="ctr" eaLnBrk="0" hangingPunct="0"/>
            <a:r>
              <a:rPr lang="pt-BR" sz="4400" kern="0" dirty="0" smtClean="0">
                <a:solidFill>
                  <a:schemeClr val="bg2">
                    <a:lumMod val="75000"/>
                  </a:schemeClr>
                </a:solidFill>
                <a:effectLst>
                  <a:outerShdw blurRad="38100" dist="38100" dir="2700000" algn="tl">
                    <a:srgbClr val="000000">
                      <a:alpha val="43137"/>
                    </a:srgbClr>
                  </a:outerShdw>
                </a:effectLst>
                <a:latin typeface="+mj-lt"/>
                <a:ea typeface="+mj-ea"/>
                <a:cs typeface="+mj-cs"/>
              </a:rPr>
              <a:t>Proposta de solução para quitação do “ESTOQUE” – Lei nº. 13.485, de 02 de outubro de  2017</a:t>
            </a:r>
            <a:endParaRPr lang="pt-BR" sz="4400" kern="0" dirty="0">
              <a:solidFill>
                <a:schemeClr val="bg2">
                  <a:lumMod val="75000"/>
                </a:schemeClr>
              </a:solidFill>
              <a:effectLst>
                <a:outerShdw blurRad="38100" dist="38100" dir="2700000" algn="tl">
                  <a:srgbClr val="000000">
                    <a:alpha val="43137"/>
                  </a:srgbClr>
                </a:outerShdw>
              </a:effectLst>
              <a:latin typeface="+mj-lt"/>
              <a:ea typeface="+mj-ea"/>
              <a:cs typeface="+mj-cs"/>
            </a:endParaRPr>
          </a:p>
        </p:txBody>
      </p:sp>
    </p:spTree>
    <p:extLst>
      <p:ext uri="{BB962C8B-B14F-4D97-AF65-F5344CB8AC3E}">
        <p14:creationId xmlns:p14="http://schemas.microsoft.com/office/powerpoint/2010/main" val="32655528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0" y="692696"/>
            <a:ext cx="12025336" cy="72008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2800" b="1" kern="0" dirty="0">
                <a:solidFill>
                  <a:schemeClr val="bg2">
                    <a:lumMod val="75000"/>
                  </a:schemeClr>
                </a:solidFill>
                <a:effectLst>
                  <a:outerShdw blurRad="38100" dist="38100" dir="2700000" algn="tl">
                    <a:srgbClr val="000000">
                      <a:alpha val="43137"/>
                    </a:srgbClr>
                  </a:outerShdw>
                </a:effectLst>
              </a:rPr>
              <a:t>Art. 10 </a:t>
            </a:r>
            <a:r>
              <a:rPr lang="pt-BR" sz="2800" b="1" kern="0" dirty="0" smtClean="0">
                <a:solidFill>
                  <a:schemeClr val="bg2">
                    <a:lumMod val="75000"/>
                  </a:schemeClr>
                </a:solidFill>
                <a:effectLst>
                  <a:outerShdw blurRad="38100" dist="38100" dir="2700000" algn="tl">
                    <a:srgbClr val="000000">
                      <a:alpha val="43137"/>
                    </a:srgbClr>
                  </a:outerShdw>
                </a:effectLst>
              </a:rPr>
              <a:t>da Lei nº. 13.485, </a:t>
            </a:r>
            <a:r>
              <a:rPr lang="pt-BR" sz="2800" b="1" kern="0" dirty="0">
                <a:solidFill>
                  <a:schemeClr val="bg2">
                    <a:lumMod val="75000"/>
                  </a:schemeClr>
                </a:solidFill>
                <a:effectLst>
                  <a:outerShdw blurRad="38100" dist="38100" dir="2700000" algn="tl">
                    <a:srgbClr val="000000">
                      <a:alpha val="43137"/>
                    </a:srgbClr>
                  </a:outerShdw>
                </a:effectLst>
              </a:rPr>
              <a:t>de 2017</a:t>
            </a:r>
          </a:p>
          <a:p>
            <a:r>
              <a:rPr lang="pt-BR" sz="2800" b="1" kern="0" dirty="0">
                <a:solidFill>
                  <a:schemeClr val="bg2">
                    <a:lumMod val="75000"/>
                  </a:schemeClr>
                </a:solidFill>
                <a:effectLst>
                  <a:outerShdw blurRad="38100" dist="38100" dir="2700000" algn="tl">
                    <a:srgbClr val="000000">
                      <a:alpha val="43137"/>
                    </a:srgbClr>
                  </a:outerShdw>
                </a:effectLst>
              </a:rPr>
              <a:t>Regras para pagamento do “ESTOQUE” da compensação </a:t>
            </a:r>
            <a:r>
              <a:rPr lang="pt-BR" sz="2800" b="1" kern="0" dirty="0" smtClean="0">
                <a:solidFill>
                  <a:schemeClr val="bg2">
                    <a:lumMod val="75000"/>
                  </a:schemeClr>
                </a:solidFill>
                <a:effectLst>
                  <a:outerShdw blurRad="38100" dist="38100" dir="2700000" algn="tl">
                    <a:srgbClr val="000000">
                      <a:alpha val="43137"/>
                    </a:srgbClr>
                  </a:outerShdw>
                </a:effectLst>
              </a:rPr>
              <a:t>– Exercício de 2017 </a:t>
            </a:r>
            <a:endParaRPr lang="pt-BR" sz="2800" b="1" kern="0" dirty="0">
              <a:solidFill>
                <a:schemeClr val="bg2">
                  <a:lumMod val="75000"/>
                </a:schemeClr>
              </a:solidFill>
              <a:effectLst>
                <a:outerShdw blurRad="38100" dist="38100" dir="2700000" algn="tl">
                  <a:srgbClr val="000000">
                    <a:alpha val="43137"/>
                  </a:srgbClr>
                </a:outerShdw>
              </a:effectLst>
            </a:endParaRPr>
          </a:p>
        </p:txBody>
      </p:sp>
      <p:sp>
        <p:nvSpPr>
          <p:cNvPr id="2" name="CaixaDeTexto 1"/>
          <p:cNvSpPr txBox="1"/>
          <p:nvPr/>
        </p:nvSpPr>
        <p:spPr>
          <a:xfrm>
            <a:off x="369247" y="1988840"/>
            <a:ext cx="11449272" cy="4154984"/>
          </a:xfrm>
          <a:prstGeom prst="rect">
            <a:avLst/>
          </a:prstGeom>
          <a:noFill/>
        </p:spPr>
        <p:txBody>
          <a:bodyPr wrap="square" rtlCol="0">
            <a:spAutoFit/>
          </a:bodyPr>
          <a:lstStyle/>
          <a:p>
            <a:r>
              <a:rPr lang="pt-BR" sz="2400" b="1" u="sng" dirty="0" smtClean="0"/>
              <a:t>REGRAS PARA PAGAMENTO DE ESTOQUE ATÉ O EXERCÍCIO DE 2017:</a:t>
            </a:r>
          </a:p>
          <a:p>
            <a:endParaRPr lang="pt-BR" sz="2400" b="1" u="sng" dirty="0" smtClean="0"/>
          </a:p>
          <a:p>
            <a:pPr marL="742950" lvl="1" indent="-285750">
              <a:buFont typeface="Arial" panose="020B0604020202020204" pitchFamily="34" charset="0"/>
              <a:buChar char="•"/>
            </a:pPr>
            <a:r>
              <a:rPr lang="pt-BR" sz="2400" dirty="0" smtClean="0"/>
              <a:t>Previsão de pagamento apenas para Municípios;</a:t>
            </a:r>
          </a:p>
          <a:p>
            <a:pPr marL="742950" lvl="1" indent="-285750">
              <a:buFont typeface="Arial" panose="020B0604020202020204" pitchFamily="34" charset="0"/>
              <a:buChar char="•"/>
            </a:pPr>
            <a:endParaRPr lang="pt-BR" sz="2400" dirty="0" smtClean="0"/>
          </a:p>
          <a:p>
            <a:pPr marL="742950" lvl="1" indent="-285750">
              <a:buFont typeface="Arial" panose="020B0604020202020204" pitchFamily="34" charset="0"/>
              <a:buChar char="•"/>
            </a:pPr>
            <a:r>
              <a:rPr lang="pt-BR" sz="2400" dirty="0" smtClean="0"/>
              <a:t>Aplicação da regra já estabelecidas no art. 14-A introduzido no Decreto nº. 3.112 pelo Decreto nº. 6.900, de 2009:</a:t>
            </a:r>
          </a:p>
          <a:p>
            <a:pPr marL="742950" lvl="1" indent="-285750">
              <a:buFont typeface="Arial" panose="020B0604020202020204" pitchFamily="34" charset="0"/>
              <a:buChar char="•"/>
            </a:pPr>
            <a:endParaRPr lang="pt-BR" sz="2400" dirty="0" smtClean="0"/>
          </a:p>
          <a:p>
            <a:pPr marL="1200150" lvl="2" indent="-285750">
              <a:buFont typeface="Wingdings" panose="05000000000000000000" pitchFamily="2" charset="2"/>
              <a:buChar char="Ø"/>
            </a:pPr>
            <a:r>
              <a:rPr lang="pt-BR" sz="2400" dirty="0" smtClean="0"/>
              <a:t>Pagamento em parcela única, se a dívida não superar 500 mil reais;</a:t>
            </a:r>
          </a:p>
          <a:p>
            <a:pPr lvl="2"/>
            <a:endParaRPr lang="pt-BR" sz="2400" dirty="0" smtClean="0"/>
          </a:p>
          <a:p>
            <a:pPr marL="1200150" lvl="2" indent="-285750">
              <a:buFont typeface="Wingdings" panose="05000000000000000000" pitchFamily="2" charset="2"/>
              <a:buChar char="Ø"/>
            </a:pPr>
            <a:r>
              <a:rPr lang="pt-BR" sz="2400" dirty="0" smtClean="0"/>
              <a:t>Pagamento em parcelas mensais, de até 500 mil reais, se o crédito for superior a esse valor</a:t>
            </a:r>
          </a:p>
        </p:txBody>
      </p:sp>
    </p:spTree>
    <p:extLst>
      <p:ext uri="{BB962C8B-B14F-4D97-AF65-F5344CB8AC3E}">
        <p14:creationId xmlns:p14="http://schemas.microsoft.com/office/powerpoint/2010/main" val="3852448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47328" y="1124744"/>
            <a:ext cx="11168855" cy="6065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273050" indent="-273050" eaLnBrk="0" hangingPunc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1pPr>
            <a:lvl2pPr eaLnBrk="0" hangingPunc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2pPr>
            <a:lvl3pPr eaLnBrk="0" hangingPunc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3pPr>
            <a:lvl4pPr eaLnBrk="0" hangingPunc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4pPr>
            <a:lvl5pPr eaLnBrk="0" hangingPunc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273050" algn="l"/>
                <a:tab pos="720725" algn="l"/>
                <a:tab pos="1169988" algn="l"/>
                <a:tab pos="1619250" algn="l"/>
                <a:tab pos="2068513" algn="l"/>
                <a:tab pos="2517775" algn="l"/>
                <a:tab pos="2967038" algn="l"/>
                <a:tab pos="3416300" algn="l"/>
                <a:tab pos="3865563" algn="l"/>
                <a:tab pos="4314825" algn="l"/>
                <a:tab pos="4764088" algn="l"/>
                <a:tab pos="5213350" algn="l"/>
                <a:tab pos="5662613" algn="l"/>
                <a:tab pos="6111875" algn="l"/>
                <a:tab pos="6561138" algn="l"/>
                <a:tab pos="7010400" algn="l"/>
                <a:tab pos="7459663" algn="l"/>
                <a:tab pos="7908925" algn="l"/>
                <a:tab pos="8358188" algn="l"/>
                <a:tab pos="8807450" algn="l"/>
                <a:tab pos="9256713" algn="l"/>
              </a:tabLst>
              <a:defRPr sz="1200">
                <a:solidFill>
                  <a:schemeClr val="bg1"/>
                </a:solidFill>
                <a:latin typeface="Times New Roman" pitchFamily="18" charset="0"/>
                <a:cs typeface="Lucida Sans Unicode" pitchFamily="34" charset="0"/>
              </a:defRPr>
            </a:lvl9pPr>
          </a:lstStyle>
          <a:p>
            <a:pPr algn="just" eaLnBrk="1" hangingPunct="1">
              <a:spcBef>
                <a:spcPts val="1500"/>
              </a:spcBef>
              <a:buFont typeface="Wingdings" pitchFamily="2" charset="2"/>
              <a:buChar char=""/>
            </a:pPr>
            <a:r>
              <a:rPr lang="pt-BR" altLang="pt-BR" sz="1800" dirty="0">
                <a:solidFill>
                  <a:srgbClr val="0B5395"/>
                </a:solidFill>
              </a:rPr>
              <a:t>Constituição Federal, de 05 de Outubro de 1988. (Art. 201)</a:t>
            </a:r>
          </a:p>
          <a:p>
            <a:pPr algn="just" eaLnBrk="1" hangingPunct="1">
              <a:spcBef>
                <a:spcPts val="1500"/>
              </a:spcBef>
              <a:buFont typeface="Wingdings" pitchFamily="2" charset="2"/>
              <a:buChar char=""/>
            </a:pPr>
            <a:r>
              <a:rPr lang="pt-BR" altLang="pt-BR" sz="1800" dirty="0">
                <a:solidFill>
                  <a:srgbClr val="0B5395"/>
                </a:solidFill>
              </a:rPr>
              <a:t> </a:t>
            </a:r>
            <a:r>
              <a:rPr lang="pt-BR" altLang="pt-BR" sz="1800" b="1" dirty="0">
                <a:solidFill>
                  <a:srgbClr val="0B5395"/>
                </a:solidFill>
              </a:rPr>
              <a:t>Lei n.º 9.796, de 05 de Maio de 1999. Lei 12.348, 15 de dezembro de 2010 -( Prorrogação estoque)</a:t>
            </a:r>
          </a:p>
          <a:p>
            <a:pPr algn="just" eaLnBrk="1" hangingPunct="1">
              <a:spcBef>
                <a:spcPts val="1500"/>
              </a:spcBef>
              <a:buFont typeface="Wingdings" pitchFamily="2" charset="2"/>
              <a:buChar char=""/>
            </a:pPr>
            <a:r>
              <a:rPr lang="pt-BR" altLang="pt-BR" sz="1800" dirty="0">
                <a:solidFill>
                  <a:srgbClr val="0B5395"/>
                </a:solidFill>
              </a:rPr>
              <a:t> </a:t>
            </a:r>
            <a:r>
              <a:rPr lang="pt-BR" altLang="pt-BR" sz="1800" b="1" dirty="0">
                <a:solidFill>
                  <a:srgbClr val="0B5395"/>
                </a:solidFill>
              </a:rPr>
              <a:t>Decreto n.º 3.112, de 06 de Julho de 1999. </a:t>
            </a:r>
          </a:p>
          <a:p>
            <a:pPr algn="just" eaLnBrk="1" hangingPunct="1">
              <a:spcBef>
                <a:spcPts val="1500"/>
              </a:spcBef>
              <a:buFont typeface="Wingdings" pitchFamily="2" charset="2"/>
              <a:buChar char=""/>
            </a:pPr>
            <a:r>
              <a:rPr lang="pt-BR" altLang="pt-BR" sz="1800" dirty="0">
                <a:solidFill>
                  <a:srgbClr val="0B5395"/>
                </a:solidFill>
              </a:rPr>
              <a:t>Decreto n.º 3.217, de 22 de Outubro de 1999, </a:t>
            </a:r>
          </a:p>
          <a:p>
            <a:pPr algn="just" eaLnBrk="1" hangingPunct="1">
              <a:spcBef>
                <a:spcPts val="1500"/>
              </a:spcBef>
              <a:buFont typeface="Wingdings" pitchFamily="2" charset="2"/>
              <a:buChar char=""/>
            </a:pPr>
            <a:r>
              <a:rPr lang="pt-BR" altLang="pt-BR" sz="1800" dirty="0">
                <a:solidFill>
                  <a:srgbClr val="0B5395"/>
                </a:solidFill>
              </a:rPr>
              <a:t>Decreto nº 6900, de 15 de julho de 2009.  Pagamento Estoque</a:t>
            </a:r>
          </a:p>
          <a:p>
            <a:pPr algn="just" eaLnBrk="1" hangingPunct="1">
              <a:spcBef>
                <a:spcPts val="1500"/>
              </a:spcBef>
              <a:buFont typeface="Wingdings" pitchFamily="2" charset="2"/>
              <a:buChar char=""/>
            </a:pPr>
            <a:r>
              <a:rPr lang="pt-BR" altLang="pt-BR" sz="1800" b="1" dirty="0">
                <a:solidFill>
                  <a:srgbClr val="0B5395"/>
                </a:solidFill>
              </a:rPr>
              <a:t>Portaria MPAS nº 6.209, de 16 de Dezembro de 1999,  alterada pela PT MPS 98, de 06/03/07,  PT MPS 287, de 05/11/09  E Portaria MPS   nº 65, de 13 de Fevereiro de 2013.</a:t>
            </a:r>
          </a:p>
          <a:p>
            <a:pPr algn="just" eaLnBrk="1" hangingPunct="1">
              <a:spcBef>
                <a:spcPts val="1500"/>
              </a:spcBef>
              <a:buFont typeface="Wingdings" pitchFamily="2" charset="2"/>
              <a:buChar char=""/>
            </a:pPr>
            <a:r>
              <a:rPr lang="pt-BR" altLang="pt-BR" sz="1800" dirty="0">
                <a:solidFill>
                  <a:srgbClr val="0B5395"/>
                </a:solidFill>
              </a:rPr>
              <a:t>Portaria Interministerial nº 410, de 29 de julho de 2009.  - Pagamento Estoque</a:t>
            </a:r>
          </a:p>
          <a:p>
            <a:pPr algn="just" eaLnBrk="1" hangingPunct="1">
              <a:spcBef>
                <a:spcPts val="1500"/>
              </a:spcBef>
              <a:buFont typeface="Wingdings" pitchFamily="2" charset="2"/>
              <a:buChar char=""/>
            </a:pPr>
            <a:r>
              <a:rPr lang="pt-BR" altLang="pt-BR" sz="1800" dirty="0">
                <a:solidFill>
                  <a:srgbClr val="0B5395"/>
                </a:solidFill>
              </a:rPr>
              <a:t>Instrução Normativa nº 45/ INSS/PRES,06 de agosto 2010 </a:t>
            </a:r>
          </a:p>
          <a:p>
            <a:pPr algn="just" eaLnBrk="1" hangingPunct="1">
              <a:spcBef>
                <a:spcPts val="1500"/>
              </a:spcBef>
              <a:buFont typeface="Wingdings" pitchFamily="2" charset="2"/>
              <a:buChar char=""/>
            </a:pPr>
            <a:r>
              <a:rPr lang="pt-BR" altLang="pt-BR" sz="1800" dirty="0">
                <a:solidFill>
                  <a:srgbClr val="0B5395"/>
                </a:solidFill>
              </a:rPr>
              <a:t>Instrução Normativa nº 50/INSS/PRES, 04 de Janeiro de 2011</a:t>
            </a:r>
          </a:p>
          <a:p>
            <a:pPr algn="just" eaLnBrk="1" hangingPunct="1">
              <a:spcBef>
                <a:spcPts val="1500"/>
              </a:spcBef>
              <a:buFont typeface="Wingdings" pitchFamily="2" charset="2"/>
              <a:buChar char=""/>
            </a:pPr>
            <a:r>
              <a:rPr lang="pt-BR" altLang="pt-BR" sz="1800" dirty="0">
                <a:solidFill>
                  <a:srgbClr val="0B5395"/>
                </a:solidFill>
              </a:rPr>
              <a:t>Portaria Conjunta  PGFN/RFB/INSS nº 01, de  21 de março de 2013</a:t>
            </a:r>
          </a:p>
          <a:p>
            <a:pPr algn="just" eaLnBrk="1" hangingPunct="1">
              <a:spcBef>
                <a:spcPts val="1500"/>
              </a:spcBef>
              <a:buFont typeface="Wingdings" pitchFamily="2" charset="2"/>
              <a:buChar char=""/>
            </a:pPr>
            <a:r>
              <a:rPr lang="pt-BR" altLang="pt-BR" sz="1800" dirty="0">
                <a:solidFill>
                  <a:srgbClr val="0B5395"/>
                </a:solidFill>
              </a:rPr>
              <a:t>Portaria MPS nº 156, de 28 de Março de  2013</a:t>
            </a:r>
          </a:p>
          <a:p>
            <a:pPr algn="just" eaLnBrk="1" hangingPunct="1">
              <a:spcBef>
                <a:spcPts val="1500"/>
              </a:spcBef>
              <a:buFont typeface="Wingdings" pitchFamily="2" charset="2"/>
              <a:buChar char=""/>
            </a:pPr>
            <a:r>
              <a:rPr lang="pt-BR" altLang="pt-BR" sz="1800" dirty="0">
                <a:solidFill>
                  <a:srgbClr val="0B5395"/>
                </a:solidFill>
              </a:rPr>
              <a:t>Orientação Interna  nº 102,  20 de setembro de 2004</a:t>
            </a:r>
            <a:r>
              <a:rPr lang="pt-BR" altLang="pt-BR" sz="1800" dirty="0" smtClean="0">
                <a:solidFill>
                  <a:srgbClr val="0B5395"/>
                </a:solidFill>
              </a:rPr>
              <a:t>.</a:t>
            </a:r>
            <a:endParaRPr lang="pt-BR" altLang="pt-BR" sz="2000" dirty="0">
              <a:solidFill>
                <a:srgbClr val="0B5395"/>
              </a:solidFill>
            </a:endParaRPr>
          </a:p>
        </p:txBody>
      </p:sp>
      <p:sp>
        <p:nvSpPr>
          <p:cNvPr id="14339" name="Text Box 2"/>
          <p:cNvSpPr txBox="1">
            <a:spLocks noChangeArrowheads="1"/>
          </p:cNvSpPr>
          <p:nvPr/>
        </p:nvSpPr>
        <p:spPr bwMode="auto">
          <a:xfrm>
            <a:off x="983432" y="620688"/>
            <a:ext cx="10376251"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9pPr>
          </a:lstStyle>
          <a:p>
            <a:pPr algn="ctr" eaLnBrk="1" hangingPunct="1">
              <a:buClrTx/>
              <a:buFontTx/>
              <a:buNone/>
            </a:pPr>
            <a:r>
              <a:rPr lang="pt-BR" altLang="pt-BR" sz="2400" b="1" u="sng" dirty="0">
                <a:solidFill>
                  <a:schemeClr val="accent3">
                    <a:lumMod val="75000"/>
                  </a:schemeClr>
                </a:solidFill>
                <a:effectLst>
                  <a:outerShdw blurRad="38100" dist="38100" dir="2700000" algn="tl">
                    <a:srgbClr val="000000">
                      <a:alpha val="43137"/>
                    </a:srgbClr>
                  </a:outerShdw>
                </a:effectLst>
              </a:rPr>
              <a:t>LEGISLAÇÃO   COMPENSAÇÃO PREVIDENCIÁRIA</a:t>
            </a:r>
          </a:p>
        </p:txBody>
      </p:sp>
    </p:spTree>
    <p:extLst>
      <p:ext uri="{BB962C8B-B14F-4D97-AF65-F5344CB8AC3E}">
        <p14:creationId xmlns:p14="http://schemas.microsoft.com/office/powerpoint/2010/main" val="3246177586"/>
      </p:ext>
    </p:extLst>
  </p:cSld>
  <p:clrMapOvr>
    <a:masterClrMapping/>
  </p:clrMapOvr>
  <p:transition spd="med">
    <p:wheel spokes="3"/>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0" y="692696"/>
            <a:ext cx="12025336" cy="72008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2800" b="1" kern="0" dirty="0">
                <a:solidFill>
                  <a:schemeClr val="bg2">
                    <a:lumMod val="75000"/>
                  </a:schemeClr>
                </a:solidFill>
                <a:effectLst>
                  <a:outerShdw blurRad="38100" dist="38100" dir="2700000" algn="tl">
                    <a:srgbClr val="000000">
                      <a:alpha val="43137"/>
                    </a:srgbClr>
                  </a:outerShdw>
                </a:effectLst>
              </a:rPr>
              <a:t>Art. 10 </a:t>
            </a:r>
            <a:r>
              <a:rPr lang="pt-BR" sz="2800" b="1" kern="0" dirty="0" smtClean="0">
                <a:solidFill>
                  <a:schemeClr val="bg2">
                    <a:lumMod val="75000"/>
                  </a:schemeClr>
                </a:solidFill>
                <a:effectLst>
                  <a:outerShdw blurRad="38100" dist="38100" dir="2700000" algn="tl">
                    <a:srgbClr val="000000">
                      <a:alpha val="43137"/>
                    </a:srgbClr>
                  </a:outerShdw>
                </a:effectLst>
              </a:rPr>
              <a:t>da Lei </a:t>
            </a:r>
            <a:r>
              <a:rPr lang="pt-BR" sz="2800" b="1" kern="0" dirty="0">
                <a:solidFill>
                  <a:schemeClr val="bg2">
                    <a:lumMod val="75000"/>
                  </a:schemeClr>
                </a:solidFill>
                <a:effectLst>
                  <a:outerShdw blurRad="38100" dist="38100" dir="2700000" algn="tl">
                    <a:srgbClr val="000000">
                      <a:alpha val="43137"/>
                    </a:srgbClr>
                  </a:outerShdw>
                </a:effectLst>
              </a:rPr>
              <a:t>nº. 13.485, de 2017</a:t>
            </a:r>
          </a:p>
          <a:p>
            <a:r>
              <a:rPr lang="pt-BR" sz="2800" b="1" kern="0" dirty="0" smtClean="0">
                <a:solidFill>
                  <a:schemeClr val="bg2">
                    <a:lumMod val="75000"/>
                  </a:schemeClr>
                </a:solidFill>
                <a:effectLst>
                  <a:outerShdw blurRad="38100" dist="38100" dir="2700000" algn="tl">
                    <a:srgbClr val="000000">
                      <a:alpha val="43137"/>
                    </a:srgbClr>
                  </a:outerShdw>
                </a:effectLst>
              </a:rPr>
              <a:t>Regras </a:t>
            </a:r>
            <a:r>
              <a:rPr lang="pt-BR" sz="2800" b="1" kern="0" dirty="0">
                <a:solidFill>
                  <a:schemeClr val="bg2">
                    <a:lumMod val="75000"/>
                  </a:schemeClr>
                </a:solidFill>
                <a:effectLst>
                  <a:outerShdw blurRad="38100" dist="38100" dir="2700000" algn="tl">
                    <a:srgbClr val="000000">
                      <a:alpha val="43137"/>
                    </a:srgbClr>
                  </a:outerShdw>
                </a:effectLst>
              </a:rPr>
              <a:t>para pagamento do “ESTOQUE” da compensação </a:t>
            </a:r>
            <a:r>
              <a:rPr lang="pt-BR" sz="2800" b="1" kern="0" dirty="0" smtClean="0">
                <a:solidFill>
                  <a:schemeClr val="bg2">
                    <a:lumMod val="75000"/>
                  </a:schemeClr>
                </a:solidFill>
                <a:effectLst>
                  <a:outerShdw blurRad="38100" dist="38100" dir="2700000" algn="tl">
                    <a:srgbClr val="000000">
                      <a:alpha val="43137"/>
                    </a:srgbClr>
                  </a:outerShdw>
                </a:effectLst>
              </a:rPr>
              <a:t>– A partir de 2018 </a:t>
            </a:r>
            <a:endParaRPr lang="pt-BR" sz="2800" b="1" kern="0" dirty="0">
              <a:solidFill>
                <a:schemeClr val="bg2">
                  <a:lumMod val="75000"/>
                </a:schemeClr>
              </a:solidFill>
              <a:effectLst>
                <a:outerShdw blurRad="38100" dist="38100" dir="2700000" algn="tl">
                  <a:srgbClr val="000000">
                    <a:alpha val="43137"/>
                  </a:srgbClr>
                </a:outerShdw>
              </a:effectLst>
            </a:endParaRPr>
          </a:p>
        </p:txBody>
      </p:sp>
      <p:sp>
        <p:nvSpPr>
          <p:cNvPr id="2" name="CaixaDeTexto 1"/>
          <p:cNvSpPr txBox="1"/>
          <p:nvPr/>
        </p:nvSpPr>
        <p:spPr>
          <a:xfrm>
            <a:off x="288032" y="1844824"/>
            <a:ext cx="11449272" cy="4893647"/>
          </a:xfrm>
          <a:prstGeom prst="rect">
            <a:avLst/>
          </a:prstGeom>
          <a:noFill/>
        </p:spPr>
        <p:txBody>
          <a:bodyPr wrap="square" rtlCol="0">
            <a:spAutoFit/>
          </a:bodyPr>
          <a:lstStyle/>
          <a:p>
            <a:pPr algn="just"/>
            <a:r>
              <a:rPr lang="pt-BR" sz="2400" b="1" u="sng" dirty="0" smtClean="0"/>
              <a:t>REGRAS PARA PAGAMENTO DE ESTOQUE A PARTIR  DO EXERCÍCIO DE 2018:</a:t>
            </a:r>
          </a:p>
          <a:p>
            <a:pPr marL="800100" lvl="1" indent="-342900" algn="just">
              <a:buFont typeface="Arial" panose="020B0604020202020204" pitchFamily="34" charset="0"/>
              <a:buChar char="•"/>
            </a:pPr>
            <a:endParaRPr lang="pt-BR" sz="2400" b="1" u="sng" dirty="0"/>
          </a:p>
          <a:p>
            <a:pPr marL="800100" lvl="1" indent="-342900" algn="just">
              <a:buFont typeface="Arial" panose="020B0604020202020204" pitchFamily="34" charset="0"/>
              <a:buChar char="•"/>
            </a:pPr>
            <a:r>
              <a:rPr lang="pt-BR" sz="2400" dirty="0"/>
              <a:t>P</a:t>
            </a:r>
            <a:r>
              <a:rPr lang="pt-BR" sz="2400" dirty="0" smtClean="0"/>
              <a:t>agamento a Municípios, Estados e DF;</a:t>
            </a:r>
          </a:p>
          <a:p>
            <a:pPr marL="1257300" lvl="2" indent="-342900" algn="just">
              <a:buFont typeface="Wingdings" panose="05000000000000000000" pitchFamily="2" charset="2"/>
              <a:buChar char="Ø"/>
            </a:pPr>
            <a:r>
              <a:rPr lang="pt-BR" sz="2400" dirty="0" smtClean="0"/>
              <a:t>Parcela única, se o crédito não superar 1,5 milhão de reais;</a:t>
            </a:r>
          </a:p>
          <a:p>
            <a:pPr marL="1257300" lvl="2" indent="-342900" algn="just">
              <a:buFont typeface="Wingdings" panose="05000000000000000000" pitchFamily="2" charset="2"/>
              <a:buChar char="Ø"/>
            </a:pPr>
            <a:r>
              <a:rPr lang="pt-BR" sz="2400" dirty="0" smtClean="0"/>
              <a:t>Pagamento em parcelas mensais,  de até 1,5 milhão de reais;</a:t>
            </a:r>
          </a:p>
          <a:p>
            <a:pPr marL="1257300" lvl="2" indent="-342900" algn="just">
              <a:buFont typeface="Wingdings" panose="05000000000000000000" pitchFamily="2" charset="2"/>
              <a:buChar char="Ø"/>
            </a:pPr>
            <a:r>
              <a:rPr lang="pt-BR" sz="2400" dirty="0" smtClean="0"/>
              <a:t>Até 180 parcelas. No caso de o prazo superar 180 meses, o valor da parcela mensal será majorado para permitir o pagamento nesse prazo.</a:t>
            </a:r>
          </a:p>
          <a:p>
            <a:pPr marL="1200150" lvl="2" indent="-285750">
              <a:buFont typeface="Wingdings" panose="05000000000000000000" pitchFamily="2" charset="2"/>
              <a:buChar char="Ø"/>
            </a:pPr>
            <a:r>
              <a:rPr lang="pt-BR" sz="2400" dirty="0" smtClean="0"/>
              <a:t>Poderá ser utilizada a dação em pagamento de imóveis do RGPS</a:t>
            </a:r>
          </a:p>
          <a:p>
            <a:pPr marL="1200150" lvl="2" indent="-285750">
              <a:buFont typeface="Wingdings" panose="05000000000000000000" pitchFamily="2" charset="2"/>
              <a:buChar char="Ø"/>
            </a:pPr>
            <a:endParaRPr lang="pt-BR" sz="2400" dirty="0"/>
          </a:p>
          <a:p>
            <a:pPr marL="800100" lvl="1" indent="-342900" algn="just">
              <a:buFont typeface="Wingdings" panose="05000000000000000000" pitchFamily="2" charset="2"/>
              <a:buChar char="§"/>
            </a:pPr>
            <a:r>
              <a:rPr lang="pt-BR" sz="2400" dirty="0" smtClean="0"/>
              <a:t>O pagamento depende da desistência de eventuais ações judiciais relacionadas à dívida compensada, sendo que o ajuizamento de novas ações implica em causa de extinção do pagamento.</a:t>
            </a:r>
          </a:p>
        </p:txBody>
      </p:sp>
    </p:spTree>
    <p:extLst>
      <p:ext uri="{BB962C8B-B14F-4D97-AF65-F5344CB8AC3E}">
        <p14:creationId xmlns:p14="http://schemas.microsoft.com/office/powerpoint/2010/main" val="16991516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ítulo 1"/>
          <p:cNvSpPr txBox="1">
            <a:spLocks/>
          </p:cNvSpPr>
          <p:nvPr/>
        </p:nvSpPr>
        <p:spPr>
          <a:xfrm>
            <a:off x="119335" y="692696"/>
            <a:ext cx="12068431" cy="93610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200" b="1" kern="0" dirty="0" smtClean="0">
                <a:solidFill>
                  <a:schemeClr val="bg2">
                    <a:lumMod val="75000"/>
                  </a:schemeClr>
                </a:solidFill>
                <a:effectLst>
                  <a:outerShdw blurRad="38100" dist="38100" dir="2700000" algn="tl">
                    <a:srgbClr val="000000">
                      <a:alpha val="43137"/>
                    </a:srgbClr>
                  </a:outerShdw>
                </a:effectLst>
              </a:rPr>
              <a:t>Prazo para quitação do </a:t>
            </a:r>
            <a:r>
              <a:rPr lang="pt-BR" sz="3200" b="1" kern="0" dirty="0">
                <a:solidFill>
                  <a:schemeClr val="bg2">
                    <a:lumMod val="75000"/>
                  </a:schemeClr>
                </a:solidFill>
                <a:effectLst>
                  <a:outerShdw blurRad="38100" dist="38100" dir="2700000" algn="tl">
                    <a:srgbClr val="000000">
                      <a:alpha val="43137"/>
                    </a:srgbClr>
                  </a:outerShdw>
                </a:effectLst>
              </a:rPr>
              <a:t>“ESTOQUE” </a:t>
            </a:r>
            <a:r>
              <a:rPr lang="pt-BR" sz="3200" b="1" kern="0" dirty="0" smtClean="0">
                <a:solidFill>
                  <a:schemeClr val="bg2">
                    <a:lumMod val="75000"/>
                  </a:schemeClr>
                </a:solidFill>
                <a:effectLst>
                  <a:outerShdw blurRad="38100" dist="38100" dir="2700000" algn="tl">
                    <a:srgbClr val="000000">
                      <a:alpha val="43137"/>
                    </a:srgbClr>
                  </a:outerShdw>
                </a:effectLst>
              </a:rPr>
              <a:t>de </a:t>
            </a:r>
            <a:r>
              <a:rPr lang="pt-BR" sz="3200" b="1" kern="0" dirty="0">
                <a:solidFill>
                  <a:schemeClr val="bg2">
                    <a:lumMod val="75000"/>
                  </a:schemeClr>
                </a:solidFill>
                <a:effectLst>
                  <a:outerShdw blurRad="38100" dist="38100" dir="2700000" algn="tl">
                    <a:srgbClr val="000000">
                      <a:alpha val="43137"/>
                    </a:srgbClr>
                  </a:outerShdw>
                </a:effectLst>
              </a:rPr>
              <a:t>compensação com os </a:t>
            </a:r>
            <a:r>
              <a:rPr lang="pt-BR" sz="3200" b="1" kern="0" dirty="0" smtClean="0">
                <a:solidFill>
                  <a:schemeClr val="bg2">
                    <a:lumMod val="75000"/>
                  </a:schemeClr>
                </a:solidFill>
                <a:effectLst>
                  <a:outerShdw blurRad="38100" dist="38100" dir="2700000" algn="tl">
                    <a:srgbClr val="000000">
                      <a:alpha val="43137"/>
                    </a:srgbClr>
                  </a:outerShdw>
                </a:effectLst>
              </a:rPr>
              <a:t>Estados de acordo com a regra do art. 10 da Lei </a:t>
            </a:r>
            <a:r>
              <a:rPr lang="pt-BR" sz="3200" b="1" kern="0" dirty="0">
                <a:solidFill>
                  <a:schemeClr val="bg2">
                    <a:lumMod val="75000"/>
                  </a:schemeClr>
                </a:solidFill>
                <a:effectLst>
                  <a:outerShdw blurRad="38100" dist="38100" dir="2700000" algn="tl">
                    <a:srgbClr val="000000">
                      <a:alpha val="43137"/>
                    </a:srgbClr>
                  </a:outerShdw>
                </a:effectLst>
              </a:rPr>
              <a:t>nº. 13.485, de 2017</a:t>
            </a:r>
          </a:p>
          <a:p>
            <a:endParaRPr lang="pt-BR" sz="3200" b="1" kern="0" dirty="0">
              <a:solidFill>
                <a:schemeClr val="bg2">
                  <a:lumMod val="75000"/>
                </a:schemeClr>
              </a:solidFill>
              <a:effectLst>
                <a:outerShdw blurRad="38100" dist="38100" dir="2700000" algn="tl">
                  <a:srgbClr val="000000">
                    <a:alpha val="43137"/>
                  </a:srgbClr>
                </a:outerShdw>
              </a:effectLst>
            </a:endParaRPr>
          </a:p>
        </p:txBody>
      </p:sp>
      <p:graphicFrame>
        <p:nvGraphicFramePr>
          <p:cNvPr id="2" name="Tabela 1"/>
          <p:cNvGraphicFramePr>
            <a:graphicFrameLocks noGrp="1"/>
          </p:cNvGraphicFramePr>
          <p:nvPr>
            <p:extLst>
              <p:ext uri="{D42A27DB-BD31-4B8C-83A1-F6EECF244321}">
                <p14:modId xmlns:p14="http://schemas.microsoft.com/office/powerpoint/2010/main" val="412494708"/>
              </p:ext>
            </p:extLst>
          </p:nvPr>
        </p:nvGraphicFramePr>
        <p:xfrm>
          <a:off x="551384" y="1772813"/>
          <a:ext cx="11305254" cy="4628027"/>
        </p:xfrm>
        <a:graphic>
          <a:graphicData uri="http://schemas.openxmlformats.org/drawingml/2006/table">
            <a:tbl>
              <a:tblPr firstRow="1" firstCol="1" bandRow="1">
                <a:tableStyleId>{5C22544A-7EE6-4342-B048-85BDC9FD1C3A}</a:tableStyleId>
              </a:tblPr>
              <a:tblGrid>
                <a:gridCol w="3370302"/>
                <a:gridCol w="1762908"/>
                <a:gridCol w="6172044"/>
              </a:tblGrid>
              <a:tr h="329884">
                <a:tc gridSpan="3">
                  <a:txBody>
                    <a:bodyPr/>
                    <a:lstStyle/>
                    <a:p>
                      <a:pPr algn="ctr">
                        <a:spcAft>
                          <a:spcPts val="0"/>
                        </a:spcAft>
                      </a:pPr>
                      <a:r>
                        <a:rPr lang="pt-BR" sz="2000" dirty="0">
                          <a:effectLst/>
                        </a:rPr>
                        <a:t>Quitação por Ano e UF</a:t>
                      </a:r>
                      <a:endParaRPr lang="pt-BR" sz="2000" dirty="0">
                        <a:effectLst/>
                        <a:latin typeface="Times New Roman"/>
                        <a:ea typeface="Times New Roman"/>
                      </a:endParaRPr>
                    </a:p>
                  </a:txBody>
                  <a:tcPr marL="44450" marR="44450" marT="0" marB="0" anchor="ctr"/>
                </a:tc>
                <a:tc hMerge="1">
                  <a:txBody>
                    <a:bodyPr/>
                    <a:lstStyle/>
                    <a:p>
                      <a:endParaRPr lang="pt-BR"/>
                    </a:p>
                  </a:txBody>
                  <a:tcPr/>
                </a:tc>
                <a:tc hMerge="1">
                  <a:txBody>
                    <a:bodyPr/>
                    <a:lstStyle/>
                    <a:p>
                      <a:endParaRPr lang="pt-BR"/>
                    </a:p>
                  </a:txBody>
                  <a:tcPr/>
                </a:tc>
              </a:tr>
              <a:tr h="329884">
                <a:tc>
                  <a:txBody>
                    <a:bodyPr/>
                    <a:lstStyle/>
                    <a:p>
                      <a:pPr algn="ctr">
                        <a:spcAft>
                          <a:spcPts val="0"/>
                        </a:spcAft>
                      </a:pPr>
                      <a:r>
                        <a:rPr lang="pt-BR" sz="2000">
                          <a:effectLst/>
                        </a:rPr>
                        <a:t>Prazo (em anos)</a:t>
                      </a:r>
                      <a:endParaRPr lang="pt-BR" sz="2000">
                        <a:effectLst/>
                        <a:latin typeface="Times New Roman"/>
                        <a:ea typeface="Times New Roman"/>
                      </a:endParaRPr>
                    </a:p>
                  </a:txBody>
                  <a:tcPr marL="44450" marR="44450" marT="0" marB="0" anchor="b"/>
                </a:tc>
                <a:tc>
                  <a:txBody>
                    <a:bodyPr/>
                    <a:lstStyle/>
                    <a:p>
                      <a:pPr algn="ctr">
                        <a:spcAft>
                          <a:spcPts val="0"/>
                        </a:spcAft>
                      </a:pPr>
                      <a:r>
                        <a:rPr lang="pt-BR" sz="2000">
                          <a:effectLst/>
                        </a:rPr>
                        <a:t>Quantidade</a:t>
                      </a:r>
                      <a:endParaRPr lang="pt-BR" sz="2000">
                        <a:effectLst/>
                        <a:latin typeface="Times New Roman"/>
                        <a:ea typeface="Times New Roman"/>
                      </a:endParaRPr>
                    </a:p>
                  </a:txBody>
                  <a:tcPr marL="44450" marR="44450" marT="0" marB="0" anchor="b"/>
                </a:tc>
                <a:tc>
                  <a:txBody>
                    <a:bodyPr/>
                    <a:lstStyle/>
                    <a:p>
                      <a:pPr algn="ctr">
                        <a:spcAft>
                          <a:spcPts val="0"/>
                        </a:spcAft>
                      </a:pPr>
                      <a:r>
                        <a:rPr lang="pt-BR" sz="2000">
                          <a:effectLst/>
                        </a:rPr>
                        <a:t>UF</a:t>
                      </a:r>
                      <a:endParaRPr lang="pt-BR" sz="2000">
                        <a:effectLst/>
                        <a:latin typeface="Times New Roman"/>
                        <a:ea typeface="Times New Roman"/>
                      </a:endParaRPr>
                    </a:p>
                  </a:txBody>
                  <a:tcPr marL="44450" marR="44450" marT="0" marB="0" anchor="b"/>
                </a:tc>
              </a:tr>
              <a:tr h="389703">
                <a:tc>
                  <a:txBody>
                    <a:bodyPr/>
                    <a:lstStyle/>
                    <a:p>
                      <a:pPr algn="ctr">
                        <a:spcAft>
                          <a:spcPts val="0"/>
                        </a:spcAft>
                      </a:pPr>
                      <a:r>
                        <a:rPr lang="pt-BR" sz="2000">
                          <a:effectLst/>
                        </a:rPr>
                        <a:t>Até 01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11</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ES, PI, MA, MS, GO, RN, SE, RO, AM, TO, PA</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01 a 02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3</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MT, PE, AC</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02 a 03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1</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dirty="0">
                          <a:effectLst/>
                        </a:rPr>
                        <a:t>CE</a:t>
                      </a:r>
                      <a:endParaRPr lang="pt-BR" sz="2000" dirty="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03 a 04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2</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AL, PB</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05 a 06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1</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SC</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06 a 07</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2</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BA, RS</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08 a 09</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1</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MG</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09 a 10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2</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PR, RJ</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a:effectLst/>
                        </a:rPr>
                        <a:t>13 a 14 </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1</a:t>
                      </a:r>
                      <a:endParaRPr lang="pt-BR" sz="2000">
                        <a:effectLst/>
                        <a:latin typeface="Times New Roman"/>
                        <a:ea typeface="Times New Roman"/>
                      </a:endParaRPr>
                    </a:p>
                  </a:txBody>
                  <a:tcPr marL="44450" marR="44450" marT="0" marB="0" anchor="ctr"/>
                </a:tc>
                <a:tc>
                  <a:txBody>
                    <a:bodyPr/>
                    <a:lstStyle/>
                    <a:p>
                      <a:pPr algn="ctr">
                        <a:spcAft>
                          <a:spcPts val="0"/>
                        </a:spcAft>
                      </a:pPr>
                      <a:r>
                        <a:rPr lang="pt-BR" sz="2000">
                          <a:effectLst/>
                        </a:rPr>
                        <a:t>SP</a:t>
                      </a:r>
                      <a:endParaRPr lang="pt-BR" sz="2000">
                        <a:effectLst/>
                        <a:latin typeface="Times New Roman"/>
                        <a:ea typeface="Times New Roman"/>
                      </a:endParaRPr>
                    </a:p>
                  </a:txBody>
                  <a:tcPr marL="44450" marR="44450" marT="0" marB="0" anchor="ctr"/>
                </a:tc>
              </a:tr>
              <a:tr h="329884">
                <a:tc>
                  <a:txBody>
                    <a:bodyPr/>
                    <a:lstStyle/>
                    <a:p>
                      <a:pPr algn="ctr">
                        <a:spcAft>
                          <a:spcPts val="0"/>
                        </a:spcAft>
                      </a:pPr>
                      <a:r>
                        <a:rPr lang="pt-BR" sz="2000" dirty="0">
                          <a:effectLst/>
                        </a:rPr>
                        <a:t>44 anos*</a:t>
                      </a:r>
                      <a:endParaRPr lang="pt-BR" sz="2000" dirty="0">
                        <a:effectLst/>
                        <a:latin typeface="Times New Roman"/>
                        <a:ea typeface="Times New Roman"/>
                      </a:endParaRPr>
                    </a:p>
                  </a:txBody>
                  <a:tcPr marL="44450" marR="44450" marT="0" marB="0" anchor="ctr"/>
                </a:tc>
                <a:tc>
                  <a:txBody>
                    <a:bodyPr/>
                    <a:lstStyle/>
                    <a:p>
                      <a:pPr algn="ctr">
                        <a:spcAft>
                          <a:spcPts val="0"/>
                        </a:spcAft>
                      </a:pPr>
                      <a:r>
                        <a:rPr lang="pt-BR" sz="2000" dirty="0">
                          <a:effectLst/>
                        </a:rPr>
                        <a:t>1</a:t>
                      </a:r>
                      <a:endParaRPr lang="pt-BR" sz="2000" dirty="0">
                        <a:effectLst/>
                        <a:latin typeface="Times New Roman"/>
                        <a:ea typeface="Times New Roman"/>
                      </a:endParaRPr>
                    </a:p>
                  </a:txBody>
                  <a:tcPr marL="44450" marR="44450" marT="0" marB="0" anchor="ctr"/>
                </a:tc>
                <a:tc>
                  <a:txBody>
                    <a:bodyPr/>
                    <a:lstStyle/>
                    <a:p>
                      <a:pPr algn="ctr">
                        <a:spcAft>
                          <a:spcPts val="0"/>
                        </a:spcAft>
                      </a:pPr>
                      <a:r>
                        <a:rPr lang="pt-BR" sz="2000">
                          <a:effectLst/>
                        </a:rPr>
                        <a:t>DF</a:t>
                      </a:r>
                      <a:endParaRPr lang="pt-BR" sz="2000">
                        <a:effectLst/>
                        <a:latin typeface="Times New Roman"/>
                        <a:ea typeface="Times New Roman"/>
                      </a:endParaRPr>
                    </a:p>
                  </a:txBody>
                  <a:tcPr marL="44450" marR="44450" marT="0" marB="0" anchor="ctr"/>
                </a:tc>
              </a:tr>
              <a:tr h="593790">
                <a:tc gridSpan="3">
                  <a:txBody>
                    <a:bodyPr/>
                    <a:lstStyle/>
                    <a:p>
                      <a:pPr algn="ctr">
                        <a:spcAft>
                          <a:spcPts val="0"/>
                        </a:spcAft>
                      </a:pPr>
                      <a:r>
                        <a:rPr lang="pt-BR" sz="2000" dirty="0">
                          <a:effectLst/>
                        </a:rPr>
                        <a:t>*Nessa hipótese incide o limitador de 180 meses, motivo pelo qual a parcela mensal inicial deverá ser reajustada para R$4.397.870,79</a:t>
                      </a:r>
                      <a:endParaRPr lang="pt-BR" sz="2000" dirty="0">
                        <a:effectLst/>
                        <a:latin typeface="Times New Roman"/>
                        <a:ea typeface="Times New Roman"/>
                      </a:endParaRPr>
                    </a:p>
                  </a:txBody>
                  <a:tcPr marL="44450" marR="44450" marT="0" marB="0" anchor="ctr"/>
                </a:tc>
                <a:tc hMerge="1">
                  <a:txBody>
                    <a:bodyPr/>
                    <a:lstStyle/>
                    <a:p>
                      <a:endParaRPr lang="pt-BR"/>
                    </a:p>
                  </a:txBody>
                  <a:tcPr/>
                </a:tc>
                <a:tc hMerge="1">
                  <a:txBody>
                    <a:bodyPr/>
                    <a:lstStyle/>
                    <a:p>
                      <a:endParaRPr lang="pt-BR"/>
                    </a:p>
                  </a:txBody>
                  <a:tcPr/>
                </a:tc>
              </a:tr>
            </a:tbl>
          </a:graphicData>
        </a:graphic>
      </p:graphicFrame>
    </p:spTree>
    <p:extLst>
      <p:ext uri="{BB962C8B-B14F-4D97-AF65-F5344CB8AC3E}">
        <p14:creationId xmlns:p14="http://schemas.microsoft.com/office/powerpoint/2010/main" val="565734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0" y="620688"/>
            <a:ext cx="12025336" cy="72008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2800" b="1" kern="0" dirty="0" smtClean="0">
                <a:solidFill>
                  <a:schemeClr val="bg2">
                    <a:lumMod val="75000"/>
                  </a:schemeClr>
                </a:solidFill>
                <a:effectLst>
                  <a:outerShdw blurRad="38100" dist="38100" dir="2700000" algn="tl">
                    <a:srgbClr val="000000">
                      <a:alpha val="43137"/>
                    </a:srgbClr>
                  </a:outerShdw>
                </a:effectLst>
              </a:rPr>
              <a:t>IMPACTOS DAS AÇÕES CÍVEIS ORIGINÁRIAS</a:t>
            </a:r>
            <a:endParaRPr lang="pt-BR" sz="2800" b="1" kern="0" dirty="0">
              <a:solidFill>
                <a:schemeClr val="bg2">
                  <a:lumMod val="75000"/>
                </a:schemeClr>
              </a:solidFill>
              <a:effectLst>
                <a:outerShdw blurRad="38100" dist="38100" dir="2700000" algn="tl">
                  <a:srgbClr val="000000">
                    <a:alpha val="43137"/>
                  </a:srgbClr>
                </a:outerShdw>
              </a:effectLst>
            </a:endParaRPr>
          </a:p>
        </p:txBody>
      </p:sp>
      <p:sp>
        <p:nvSpPr>
          <p:cNvPr id="2" name="CaixaDeTexto 1"/>
          <p:cNvSpPr txBox="1"/>
          <p:nvPr/>
        </p:nvSpPr>
        <p:spPr>
          <a:xfrm>
            <a:off x="369247" y="1988840"/>
            <a:ext cx="11449272" cy="461665"/>
          </a:xfrm>
          <a:prstGeom prst="rect">
            <a:avLst/>
          </a:prstGeom>
          <a:noFill/>
        </p:spPr>
        <p:txBody>
          <a:bodyPr wrap="square" rtlCol="0">
            <a:spAutoFit/>
          </a:bodyPr>
          <a:lstStyle/>
          <a:p>
            <a:endParaRPr lang="pt-BR" sz="2400" dirty="0" smtClean="0"/>
          </a:p>
        </p:txBody>
      </p:sp>
      <p:sp>
        <p:nvSpPr>
          <p:cNvPr id="3" name="CaixaDeTexto 2"/>
          <p:cNvSpPr txBox="1"/>
          <p:nvPr/>
        </p:nvSpPr>
        <p:spPr>
          <a:xfrm>
            <a:off x="263352" y="1313467"/>
            <a:ext cx="11449272" cy="5324535"/>
          </a:xfrm>
          <a:prstGeom prst="rect">
            <a:avLst/>
          </a:prstGeom>
          <a:noFill/>
        </p:spPr>
        <p:txBody>
          <a:bodyPr wrap="square" rtlCol="0">
            <a:spAutoFit/>
          </a:bodyPr>
          <a:lstStyle/>
          <a:p>
            <a:r>
              <a:rPr lang="pt-BR" sz="2000" b="1" u="sng" dirty="0" smtClean="0"/>
              <a:t>ACO 2.998 (Distrito Federal):</a:t>
            </a:r>
          </a:p>
          <a:p>
            <a:pPr marL="342900" indent="-342900" algn="just">
              <a:buFont typeface="Wingdings" panose="05000000000000000000" pitchFamily="2" charset="2"/>
              <a:buChar char="Ø"/>
            </a:pPr>
            <a:r>
              <a:rPr lang="pt-BR" sz="2000" b="1" dirty="0" smtClean="0"/>
              <a:t>DEFERIDA</a:t>
            </a:r>
            <a:r>
              <a:rPr lang="pt-BR" sz="2000" dirty="0" smtClean="0"/>
              <a:t> </a:t>
            </a:r>
            <a:r>
              <a:rPr lang="pt-BR" sz="2000" dirty="0"/>
              <a:t>a tutela provisória de </a:t>
            </a:r>
            <a:r>
              <a:rPr lang="pt-BR" sz="2000" dirty="0" smtClean="0"/>
              <a:t>urgência pelo Ministro Barroso, </a:t>
            </a:r>
            <a:r>
              <a:rPr lang="pt-BR" sz="2000" dirty="0"/>
              <a:t>em </a:t>
            </a:r>
            <a:r>
              <a:rPr lang="pt-BR" sz="2000" dirty="0" smtClean="0"/>
              <a:t>22 </a:t>
            </a:r>
            <a:r>
              <a:rPr lang="pt-BR" sz="2000" dirty="0"/>
              <a:t>de </a:t>
            </a:r>
            <a:r>
              <a:rPr lang="pt-BR" sz="2000" dirty="0" smtClean="0"/>
              <a:t>agosto de 2017, nos seguintes termos</a:t>
            </a:r>
            <a:endParaRPr lang="pt-BR" sz="2000" b="1" dirty="0"/>
          </a:p>
          <a:p>
            <a:pPr lvl="1" algn="just"/>
            <a:r>
              <a:rPr lang="pt-BR" sz="2000" i="1" dirty="0" smtClean="0"/>
              <a:t>“Diante </a:t>
            </a:r>
            <a:r>
              <a:rPr lang="pt-BR" sz="2000" i="1" dirty="0"/>
              <a:t>do exposto, defiro o pedido de tutela de urgência, de modo a </a:t>
            </a:r>
            <a:r>
              <a:rPr lang="pt-BR" sz="2000" b="1" i="1" u="sng" dirty="0"/>
              <a:t>autorizar a retenção pelo Distrito Federal, com o subsequente repasse ao IPREV/DF, do montante mensal das contribuições previdenciárias devidas ao Regime Geral de Previdência Social</a:t>
            </a:r>
            <a:r>
              <a:rPr lang="pt-BR" sz="2000" i="1" dirty="0"/>
              <a:t>, até o valor do estoque da compensação previdenciária escriturado pelo INSS, constante do relatório do sistema </a:t>
            </a:r>
            <a:r>
              <a:rPr lang="pt-BR" sz="2000" i="1" dirty="0" err="1"/>
              <a:t>Dataprev</a:t>
            </a:r>
            <a:r>
              <a:rPr lang="pt-BR" sz="2000" i="1" dirty="0"/>
              <a:t> emitido em </a:t>
            </a:r>
            <a:r>
              <a:rPr lang="pt-BR" sz="2000" i="1" dirty="0" smtClean="0"/>
              <a:t>03.07.2017”</a:t>
            </a:r>
          </a:p>
          <a:p>
            <a:pPr algn="just"/>
            <a:endParaRPr lang="pt-BR" sz="2000" i="1" dirty="0"/>
          </a:p>
          <a:p>
            <a:pPr algn="just"/>
            <a:r>
              <a:rPr lang="pt-BR" sz="2000" b="1" u="sng" dirty="0"/>
              <a:t>ACO 2.712 (São Paulo)</a:t>
            </a:r>
          </a:p>
          <a:p>
            <a:pPr marL="342900" indent="-342900" algn="just">
              <a:buFont typeface="Wingdings" panose="05000000000000000000" pitchFamily="2" charset="2"/>
              <a:buChar char="Ø"/>
            </a:pPr>
            <a:r>
              <a:rPr lang="pt-BR" sz="2000" b="1" dirty="0" smtClean="0"/>
              <a:t>DEFERIDA</a:t>
            </a:r>
            <a:r>
              <a:rPr lang="pt-BR" sz="2000" dirty="0" smtClean="0"/>
              <a:t> </a:t>
            </a:r>
            <a:r>
              <a:rPr lang="pt-BR" sz="2000" dirty="0"/>
              <a:t>a tutela provisória de urgência, em 25 de outubro de 2017, referenciando a fundamentação do voto do Ministro Barroso na ACO 2.998</a:t>
            </a:r>
            <a:endParaRPr lang="pt-BR" sz="2000" b="1" dirty="0"/>
          </a:p>
          <a:p>
            <a:pPr lvl="1" algn="just"/>
            <a:endParaRPr lang="pt-BR" sz="2000" i="1" dirty="0" smtClean="0"/>
          </a:p>
          <a:p>
            <a:r>
              <a:rPr lang="pt-BR" sz="2000" b="1" u="sng" dirty="0">
                <a:solidFill>
                  <a:srgbClr val="FF0000"/>
                </a:solidFill>
              </a:rPr>
              <a:t>ACO  3.046 (Minas Gerais):</a:t>
            </a:r>
          </a:p>
          <a:p>
            <a:pPr marL="342900" indent="-342900" algn="just">
              <a:buFont typeface="Wingdings" panose="05000000000000000000" pitchFamily="2" charset="2"/>
              <a:buChar char="Ø"/>
            </a:pPr>
            <a:r>
              <a:rPr lang="pt-BR" sz="2000" b="1" dirty="0">
                <a:solidFill>
                  <a:srgbClr val="FF0000"/>
                </a:solidFill>
              </a:rPr>
              <a:t>INDEFERIDA </a:t>
            </a:r>
            <a:r>
              <a:rPr lang="pt-BR" sz="2000" dirty="0">
                <a:solidFill>
                  <a:srgbClr val="FF0000"/>
                </a:solidFill>
              </a:rPr>
              <a:t>a liminar pela Ministra Rosa Weber, em 20 de novembro de 2017. Utiliza como um dos fundamentos o limite de pagamento inserido pela Lei nº. 13.485, de 2017</a:t>
            </a:r>
          </a:p>
          <a:p>
            <a:pPr algn="just"/>
            <a:endParaRPr lang="pt-BR" sz="2000" b="1" i="1" dirty="0" smtClean="0"/>
          </a:p>
        </p:txBody>
      </p:sp>
    </p:spTree>
    <p:extLst>
      <p:ext uri="{BB962C8B-B14F-4D97-AF65-F5344CB8AC3E}">
        <p14:creationId xmlns:p14="http://schemas.microsoft.com/office/powerpoint/2010/main" val="39773232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0" y="692696"/>
            <a:ext cx="12025336" cy="72008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2800" b="1" kern="0" dirty="0" smtClean="0">
                <a:solidFill>
                  <a:schemeClr val="bg2">
                    <a:lumMod val="75000"/>
                  </a:schemeClr>
                </a:solidFill>
                <a:effectLst>
                  <a:outerShdw blurRad="38100" dist="38100" dir="2700000" algn="tl">
                    <a:srgbClr val="000000">
                      <a:alpha val="43137"/>
                    </a:srgbClr>
                  </a:outerShdw>
                </a:effectLst>
              </a:rPr>
              <a:t>Derrubada pelo Congresso Nacional do veto aos </a:t>
            </a:r>
            <a:r>
              <a:rPr lang="pt-BR" sz="2800" b="1" kern="0" dirty="0" err="1" smtClean="0">
                <a:solidFill>
                  <a:schemeClr val="bg2">
                    <a:lumMod val="75000"/>
                  </a:schemeClr>
                </a:solidFill>
                <a:effectLst>
                  <a:outerShdw blurRad="38100" dist="38100" dir="2700000" algn="tl">
                    <a:srgbClr val="000000">
                      <a:alpha val="43137"/>
                    </a:srgbClr>
                  </a:outerShdw>
                </a:effectLst>
              </a:rPr>
              <a:t>arts</a:t>
            </a:r>
            <a:r>
              <a:rPr lang="pt-BR" sz="2800" b="1" kern="0" dirty="0" smtClean="0">
                <a:solidFill>
                  <a:schemeClr val="bg2">
                    <a:lumMod val="75000"/>
                  </a:schemeClr>
                </a:solidFill>
                <a:effectLst>
                  <a:outerShdw blurRad="38100" dist="38100" dir="2700000" algn="tl">
                    <a:srgbClr val="000000">
                      <a:alpha val="43137"/>
                    </a:srgbClr>
                  </a:outerShdw>
                </a:effectLst>
              </a:rPr>
              <a:t>. 11 e 12</a:t>
            </a:r>
            <a:endParaRPr lang="pt-BR" sz="2800" b="1" kern="0" dirty="0">
              <a:solidFill>
                <a:schemeClr val="bg2">
                  <a:lumMod val="75000"/>
                </a:schemeClr>
              </a:solidFill>
              <a:effectLst>
                <a:outerShdw blurRad="38100" dist="38100" dir="2700000" algn="tl">
                  <a:srgbClr val="000000">
                    <a:alpha val="43137"/>
                  </a:srgbClr>
                </a:outerShdw>
              </a:effectLst>
            </a:endParaRPr>
          </a:p>
        </p:txBody>
      </p:sp>
      <p:sp>
        <p:nvSpPr>
          <p:cNvPr id="2" name="CaixaDeTexto 1"/>
          <p:cNvSpPr txBox="1"/>
          <p:nvPr/>
        </p:nvSpPr>
        <p:spPr>
          <a:xfrm>
            <a:off x="369247" y="1988840"/>
            <a:ext cx="11449272" cy="461665"/>
          </a:xfrm>
          <a:prstGeom prst="rect">
            <a:avLst/>
          </a:prstGeom>
          <a:noFill/>
        </p:spPr>
        <p:txBody>
          <a:bodyPr wrap="square" rtlCol="0">
            <a:spAutoFit/>
          </a:bodyPr>
          <a:lstStyle/>
          <a:p>
            <a:endParaRPr lang="pt-BR" sz="2400" dirty="0" smtClean="0"/>
          </a:p>
        </p:txBody>
      </p:sp>
      <p:sp>
        <p:nvSpPr>
          <p:cNvPr id="3" name="CaixaDeTexto 2"/>
          <p:cNvSpPr txBox="1"/>
          <p:nvPr/>
        </p:nvSpPr>
        <p:spPr>
          <a:xfrm>
            <a:off x="263352" y="1484784"/>
            <a:ext cx="11449272" cy="5201424"/>
          </a:xfrm>
          <a:prstGeom prst="rect">
            <a:avLst/>
          </a:prstGeom>
          <a:noFill/>
        </p:spPr>
        <p:txBody>
          <a:bodyPr wrap="square" rtlCol="0">
            <a:spAutoFit/>
          </a:bodyPr>
          <a:lstStyle/>
          <a:p>
            <a:r>
              <a:rPr lang="pt-BR" sz="2400" b="1" dirty="0" smtClean="0">
                <a:solidFill>
                  <a:schemeClr val="accent3">
                    <a:lumMod val="75000"/>
                  </a:schemeClr>
                </a:solidFill>
              </a:rPr>
              <a:t>Os artigos foram vetados sob o seguinte fundamento:</a:t>
            </a:r>
          </a:p>
          <a:p>
            <a:endParaRPr lang="pt-BR" sz="2400" b="1" i="1" dirty="0">
              <a:solidFill>
                <a:schemeClr val="accent3">
                  <a:lumMod val="75000"/>
                </a:schemeClr>
              </a:solidFill>
            </a:endParaRPr>
          </a:p>
          <a:p>
            <a:pPr algn="just"/>
            <a:r>
              <a:rPr lang="pt-BR" sz="2400" i="1" dirty="0">
                <a:solidFill>
                  <a:schemeClr val="accent3">
                    <a:lumMod val="75000"/>
                  </a:schemeClr>
                </a:solidFill>
              </a:rPr>
              <a:t>“O dispositivo viola a Constituição sob diversos aspectos, ao ferir o princípio da igualdade tributária, consagrado pelo artigo 150, II, do texto constitucional, bem como ao veicular norma geral tributária que demanda lei complementar, a teor do artigo 146, III, ‘b’ (compensação de créditos tributários prescritos). Além disso, institui colegiado no âmbito da administração pública federal, matéria cuja iniciativa é reservada ao Chefe do Poder Executivo Federal, e estabelece aos integrantes do Ministério Público o exercício de atividades estranhas às suas competências institucionais, em afronta aos artigos 2</a:t>
            </a:r>
            <a:r>
              <a:rPr lang="pt-BR" sz="2400" i="1" u="sng" baseline="30000" dirty="0">
                <a:solidFill>
                  <a:schemeClr val="accent3">
                    <a:lumMod val="75000"/>
                  </a:schemeClr>
                </a:solidFill>
              </a:rPr>
              <a:t>o</a:t>
            </a:r>
            <a:r>
              <a:rPr lang="pt-BR" sz="2400" i="1" dirty="0">
                <a:solidFill>
                  <a:schemeClr val="accent3">
                    <a:lumMod val="75000"/>
                  </a:schemeClr>
                </a:solidFill>
              </a:rPr>
              <a:t>; 61, § 1</a:t>
            </a:r>
            <a:r>
              <a:rPr lang="pt-BR" sz="2400" i="1" u="sng" baseline="30000" dirty="0">
                <a:solidFill>
                  <a:schemeClr val="accent3">
                    <a:lumMod val="75000"/>
                  </a:schemeClr>
                </a:solidFill>
              </a:rPr>
              <a:t>o</a:t>
            </a:r>
            <a:r>
              <a:rPr lang="pt-BR" sz="2400" i="1" dirty="0">
                <a:solidFill>
                  <a:schemeClr val="accent3">
                    <a:lumMod val="75000"/>
                  </a:schemeClr>
                </a:solidFill>
              </a:rPr>
              <a:t>, II, ‘e’; e 128, § 5</a:t>
            </a:r>
            <a:r>
              <a:rPr lang="pt-BR" sz="2400" i="1" u="sng" baseline="30000" dirty="0">
                <a:solidFill>
                  <a:schemeClr val="accent3">
                    <a:lumMod val="75000"/>
                  </a:schemeClr>
                </a:solidFill>
              </a:rPr>
              <a:t>o</a:t>
            </a:r>
            <a:r>
              <a:rPr lang="pt-BR" sz="2400" i="1" dirty="0">
                <a:solidFill>
                  <a:schemeClr val="accent3">
                    <a:lumMod val="75000"/>
                  </a:schemeClr>
                </a:solidFill>
              </a:rPr>
              <a:t> da Constituição. </a:t>
            </a:r>
          </a:p>
          <a:p>
            <a:r>
              <a:rPr lang="pt-BR" sz="2400" i="1" dirty="0">
                <a:solidFill>
                  <a:schemeClr val="accent3">
                    <a:lumMod val="75000"/>
                  </a:schemeClr>
                </a:solidFill>
              </a:rPr>
              <a:t>Vetado o artigo 11, impõe-se, por arrastamento, veto do art. 12 do projeto de lei de </a:t>
            </a:r>
            <a:r>
              <a:rPr lang="pt-BR" sz="2400" i="1" dirty="0" smtClean="0">
                <a:solidFill>
                  <a:schemeClr val="accent3">
                    <a:lumMod val="75000"/>
                  </a:schemeClr>
                </a:solidFill>
              </a:rPr>
              <a:t>conversão.”</a:t>
            </a:r>
            <a:endParaRPr lang="pt-BR" sz="2400" i="1" dirty="0">
              <a:solidFill>
                <a:schemeClr val="accent3">
                  <a:lumMod val="75000"/>
                </a:schemeClr>
              </a:solidFill>
            </a:endParaRPr>
          </a:p>
          <a:p>
            <a:endParaRPr lang="pt-BR" sz="2000" b="1" i="1" dirty="0">
              <a:solidFill>
                <a:schemeClr val="bg2">
                  <a:lumMod val="50000"/>
                </a:schemeClr>
              </a:solidFill>
            </a:endParaRPr>
          </a:p>
        </p:txBody>
      </p:sp>
    </p:spTree>
    <p:extLst>
      <p:ext uri="{BB962C8B-B14F-4D97-AF65-F5344CB8AC3E}">
        <p14:creationId xmlns:p14="http://schemas.microsoft.com/office/powerpoint/2010/main" val="3005771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ítulo 1"/>
          <p:cNvSpPr txBox="1">
            <a:spLocks/>
          </p:cNvSpPr>
          <p:nvPr/>
        </p:nvSpPr>
        <p:spPr>
          <a:xfrm>
            <a:off x="0" y="836712"/>
            <a:ext cx="12025336" cy="72008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200" b="1" u="sng" kern="0" dirty="0" smtClean="0">
                <a:solidFill>
                  <a:schemeClr val="bg2">
                    <a:lumMod val="75000"/>
                  </a:schemeClr>
                </a:solidFill>
                <a:effectLst>
                  <a:outerShdw blurRad="38100" dist="38100" dir="2700000" algn="tl">
                    <a:srgbClr val="000000">
                      <a:alpha val="43137"/>
                    </a:srgbClr>
                  </a:outerShdw>
                </a:effectLst>
              </a:rPr>
              <a:t>Temas tratados nos </a:t>
            </a:r>
            <a:r>
              <a:rPr lang="pt-BR" sz="3200" b="1" u="sng" kern="0" dirty="0" err="1" smtClean="0">
                <a:solidFill>
                  <a:schemeClr val="bg2">
                    <a:lumMod val="75000"/>
                  </a:schemeClr>
                </a:solidFill>
                <a:effectLst>
                  <a:outerShdw blurRad="38100" dist="38100" dir="2700000" algn="tl">
                    <a:srgbClr val="000000">
                      <a:alpha val="43137"/>
                    </a:srgbClr>
                  </a:outerShdw>
                </a:effectLst>
              </a:rPr>
              <a:t>arts</a:t>
            </a:r>
            <a:r>
              <a:rPr lang="pt-BR" sz="3200" b="1" u="sng" kern="0" dirty="0" smtClean="0">
                <a:solidFill>
                  <a:schemeClr val="bg2">
                    <a:lumMod val="75000"/>
                  </a:schemeClr>
                </a:solidFill>
                <a:effectLst>
                  <a:outerShdw blurRad="38100" dist="38100" dir="2700000" algn="tl">
                    <a:srgbClr val="000000">
                      <a:alpha val="43137"/>
                    </a:srgbClr>
                  </a:outerShdw>
                </a:effectLst>
              </a:rPr>
              <a:t>. 11 e 12 da Lei nº. 13.485, de 2017 </a:t>
            </a:r>
            <a:endParaRPr lang="pt-BR" sz="3200" b="1" u="sng" kern="0" dirty="0">
              <a:solidFill>
                <a:schemeClr val="bg2">
                  <a:lumMod val="75000"/>
                </a:schemeClr>
              </a:solidFill>
              <a:effectLst>
                <a:outerShdw blurRad="38100" dist="38100" dir="2700000" algn="tl">
                  <a:srgbClr val="000000">
                    <a:alpha val="43137"/>
                  </a:srgbClr>
                </a:outerShdw>
              </a:effectLst>
            </a:endParaRPr>
          </a:p>
        </p:txBody>
      </p:sp>
      <p:sp>
        <p:nvSpPr>
          <p:cNvPr id="2" name="CaixaDeTexto 1"/>
          <p:cNvSpPr txBox="1"/>
          <p:nvPr/>
        </p:nvSpPr>
        <p:spPr>
          <a:xfrm>
            <a:off x="191344" y="1988840"/>
            <a:ext cx="11627175" cy="4154984"/>
          </a:xfrm>
          <a:prstGeom prst="rect">
            <a:avLst/>
          </a:prstGeom>
          <a:noFill/>
        </p:spPr>
        <p:txBody>
          <a:bodyPr wrap="square" rtlCol="0">
            <a:spAutoFit/>
          </a:bodyPr>
          <a:lstStyle/>
          <a:p>
            <a:pPr marL="342900" indent="-342900" algn="just">
              <a:buFont typeface="Wingdings" panose="05000000000000000000" pitchFamily="2" charset="2"/>
              <a:buChar char="Ø"/>
            </a:pPr>
            <a:r>
              <a:rPr lang="pt-BR" sz="2400" dirty="0">
                <a:solidFill>
                  <a:schemeClr val="accent3">
                    <a:lumMod val="75000"/>
                  </a:schemeClr>
                </a:solidFill>
              </a:rPr>
              <a:t>E</a:t>
            </a:r>
            <a:r>
              <a:rPr lang="pt-BR" sz="2400" dirty="0" smtClean="0">
                <a:solidFill>
                  <a:schemeClr val="accent3">
                    <a:lumMod val="75000"/>
                  </a:schemeClr>
                </a:solidFill>
              </a:rPr>
              <a:t>ncontro </a:t>
            </a:r>
            <a:r>
              <a:rPr lang="pt-BR" sz="2400" dirty="0">
                <a:solidFill>
                  <a:schemeClr val="accent3">
                    <a:lumMod val="75000"/>
                  </a:schemeClr>
                </a:solidFill>
              </a:rPr>
              <a:t>de contas entre débitos e créditos previdenciários dos Municípios e do </a:t>
            </a:r>
            <a:r>
              <a:rPr lang="pt-BR" sz="2400" dirty="0" smtClean="0">
                <a:solidFill>
                  <a:schemeClr val="accent3">
                    <a:lumMod val="75000"/>
                  </a:schemeClr>
                </a:solidFill>
              </a:rPr>
              <a:t>RGPS, a ser concluído em </a:t>
            </a:r>
            <a:r>
              <a:rPr lang="pt-BR" sz="2400" dirty="0">
                <a:solidFill>
                  <a:schemeClr val="accent3">
                    <a:lumMod val="75000"/>
                  </a:schemeClr>
                </a:solidFill>
              </a:rPr>
              <a:t>noventa dias, contados do ingresso do requerimento por parte do Município;</a:t>
            </a:r>
          </a:p>
          <a:p>
            <a:pPr marL="342900" indent="-342900" algn="just">
              <a:buFont typeface="Wingdings" panose="05000000000000000000" pitchFamily="2" charset="2"/>
              <a:buChar char="Ø"/>
            </a:pPr>
            <a:endParaRPr lang="pt-BR" sz="2400" dirty="0" smtClean="0">
              <a:solidFill>
                <a:schemeClr val="accent3">
                  <a:lumMod val="75000"/>
                </a:schemeClr>
              </a:solidFill>
            </a:endParaRPr>
          </a:p>
          <a:p>
            <a:pPr marL="342900" indent="-342900" algn="just">
              <a:buFont typeface="Wingdings" panose="05000000000000000000" pitchFamily="2" charset="2"/>
              <a:buChar char="Ø"/>
            </a:pPr>
            <a:r>
              <a:rPr lang="pt-BR" sz="2400" dirty="0" smtClean="0">
                <a:solidFill>
                  <a:schemeClr val="accent3">
                    <a:lumMod val="75000"/>
                  </a:schemeClr>
                </a:solidFill>
              </a:rPr>
              <a:t>Cria o Comitê </a:t>
            </a:r>
            <a:r>
              <a:rPr lang="pt-BR" sz="2400" dirty="0">
                <a:solidFill>
                  <a:schemeClr val="accent3">
                    <a:lumMod val="75000"/>
                  </a:schemeClr>
                </a:solidFill>
              </a:rPr>
              <a:t>de Revisão da Dívida Previdenciária Municipal, vinculado à Secretaria de Governo da Presidência da República e à Secretaria da Receita Federal do Brasil, que contará com representantes indicados pela União, pelos Municípios e pelo Ministério Público, em composição a ser definida por meio de decreto do Poder Executivo em até cento e oitenta dias contados da promulgação </a:t>
            </a:r>
            <a:r>
              <a:rPr lang="pt-BR" sz="2400" dirty="0" smtClean="0">
                <a:solidFill>
                  <a:schemeClr val="accent3">
                    <a:lumMod val="75000"/>
                  </a:schemeClr>
                </a:solidFill>
              </a:rPr>
              <a:t>da Lei nº. 13.485, de 2017.</a:t>
            </a:r>
            <a:endParaRPr lang="pt-BR" sz="2400" dirty="0">
              <a:solidFill>
                <a:schemeClr val="accent3">
                  <a:lumMod val="75000"/>
                </a:schemeClr>
              </a:solidFill>
            </a:endParaRPr>
          </a:p>
          <a:p>
            <a:pPr marL="342900" indent="-342900" algn="just">
              <a:buFont typeface="Wingdings" panose="05000000000000000000" pitchFamily="2" charset="2"/>
              <a:buChar char="Ø"/>
            </a:pPr>
            <a:endParaRPr lang="pt-BR" sz="2400" dirty="0">
              <a:solidFill>
                <a:schemeClr val="accent3">
                  <a:lumMod val="75000"/>
                </a:schemeClr>
              </a:solidFill>
            </a:endParaRPr>
          </a:p>
        </p:txBody>
      </p:sp>
    </p:spTree>
    <p:extLst>
      <p:ext uri="{BB962C8B-B14F-4D97-AF65-F5344CB8AC3E}">
        <p14:creationId xmlns:p14="http://schemas.microsoft.com/office/powerpoint/2010/main" val="35370134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ixaDeTexto 1"/>
          <p:cNvSpPr txBox="1"/>
          <p:nvPr/>
        </p:nvSpPr>
        <p:spPr>
          <a:xfrm>
            <a:off x="369247" y="1988840"/>
            <a:ext cx="11449272" cy="461665"/>
          </a:xfrm>
          <a:prstGeom prst="rect">
            <a:avLst/>
          </a:prstGeom>
          <a:noFill/>
        </p:spPr>
        <p:txBody>
          <a:bodyPr wrap="square" rtlCol="0">
            <a:spAutoFit/>
          </a:bodyPr>
          <a:lstStyle/>
          <a:p>
            <a:endParaRPr lang="pt-BR" sz="2400" dirty="0" smtClean="0"/>
          </a:p>
        </p:txBody>
      </p:sp>
      <p:sp>
        <p:nvSpPr>
          <p:cNvPr id="3" name="CaixaDeTexto 2"/>
          <p:cNvSpPr txBox="1"/>
          <p:nvPr/>
        </p:nvSpPr>
        <p:spPr>
          <a:xfrm>
            <a:off x="263352" y="764704"/>
            <a:ext cx="11449272" cy="6170920"/>
          </a:xfrm>
          <a:prstGeom prst="rect">
            <a:avLst/>
          </a:prstGeom>
          <a:noFill/>
        </p:spPr>
        <p:txBody>
          <a:bodyPr wrap="square" rtlCol="0">
            <a:spAutoFit/>
          </a:bodyPr>
          <a:lstStyle/>
          <a:p>
            <a:r>
              <a:rPr lang="pt-BR" sz="1100" dirty="0"/>
              <a:t>Art. 11. O Poder Executivo federal fará a revisão da dívida previdenciária dos Municípios, com a implementação do efetivo encontro de contas entre débitos e créditos previdenciários dos Municípios e do Regime Geral de Previdência Social decorrentes, entre outros, de: </a:t>
            </a:r>
          </a:p>
          <a:p>
            <a:r>
              <a:rPr lang="pt-BR" sz="1100" dirty="0"/>
              <a:t>I - valores referentes à compensação financeira entre regimes de previdência de que trata a Lei n</a:t>
            </a:r>
            <a:r>
              <a:rPr lang="pt-BR" sz="1100" u="sng" baseline="30000" dirty="0"/>
              <a:t>o</a:t>
            </a:r>
            <a:r>
              <a:rPr lang="pt-BR" sz="1100" dirty="0"/>
              <a:t> 9.796, de 5 de maio de 1999; </a:t>
            </a:r>
          </a:p>
          <a:p>
            <a:r>
              <a:rPr lang="pt-BR" sz="1100" dirty="0"/>
              <a:t>II - valores pagos indevidamente a título de contribuição previdenciária dos agentes eletivos federais, estaduais ou municipais prevista na alínea </a:t>
            </a:r>
            <a:r>
              <a:rPr lang="pt-BR" sz="1100" i="1" dirty="0"/>
              <a:t>h</a:t>
            </a:r>
            <a:r>
              <a:rPr lang="pt-BR" sz="1100" dirty="0"/>
              <a:t> do inciso I do art. 12 da Lei n</a:t>
            </a:r>
            <a:r>
              <a:rPr lang="pt-BR" sz="1100" u="sng" baseline="30000" dirty="0"/>
              <a:t>o</a:t>
            </a:r>
            <a:r>
              <a:rPr lang="pt-BR" sz="1100" dirty="0"/>
              <a:t> 8.212, de 24 de julho de 1991, declarada inconstitucional pelo Supremo Tribunal Federal; </a:t>
            </a:r>
          </a:p>
          <a:p>
            <a:r>
              <a:rPr lang="pt-BR" sz="1100" dirty="0"/>
              <a:t>III - valores prescritos, assim considerados em razão da Súmula Vinculante n</a:t>
            </a:r>
            <a:r>
              <a:rPr lang="pt-BR" sz="1100" u="sng" baseline="30000" dirty="0"/>
              <a:t>o</a:t>
            </a:r>
            <a:r>
              <a:rPr lang="pt-BR" sz="1100" dirty="0"/>
              <a:t> 8 do Supremo Tribunal Federal, que declara inconstitucionais os </a:t>
            </a:r>
            <a:r>
              <a:rPr lang="pt-BR" sz="1100" dirty="0" err="1"/>
              <a:t>arts</a:t>
            </a:r>
            <a:r>
              <a:rPr lang="pt-BR" sz="1100" dirty="0"/>
              <a:t>. 45 e 46 da Lei n</a:t>
            </a:r>
            <a:r>
              <a:rPr lang="pt-BR" sz="1100" u="sng" baseline="30000" dirty="0"/>
              <a:t>o</a:t>
            </a:r>
            <a:r>
              <a:rPr lang="pt-BR" sz="1100" dirty="0"/>
              <a:t> 8.212, de 24 de julho de 1991; </a:t>
            </a:r>
          </a:p>
          <a:p>
            <a:r>
              <a:rPr lang="pt-BR" sz="1100" dirty="0"/>
              <a:t>IV - valores referentes às verbas de natureza indenizatória, indevidamente incluídas na base de cálculo para incidência das contribuições previdenciárias, tais como: </a:t>
            </a:r>
          </a:p>
          <a:p>
            <a:r>
              <a:rPr lang="pt-BR" sz="1100" dirty="0"/>
              <a:t>a) terço constitucional de férias; </a:t>
            </a:r>
          </a:p>
          <a:p>
            <a:r>
              <a:rPr lang="pt-BR" sz="1100" dirty="0"/>
              <a:t>b) horário extraordinário; </a:t>
            </a:r>
          </a:p>
          <a:p>
            <a:r>
              <a:rPr lang="pt-BR" sz="1100" dirty="0"/>
              <a:t>c) horário extraordinário incorporado; </a:t>
            </a:r>
          </a:p>
          <a:p>
            <a:r>
              <a:rPr lang="pt-BR" sz="1100" dirty="0"/>
              <a:t>d) primeiros quinze dias do auxílio-doença; </a:t>
            </a:r>
          </a:p>
          <a:p>
            <a:r>
              <a:rPr lang="pt-BR" sz="1100" dirty="0"/>
              <a:t>e) auxílio-acidente e aviso prévio indenizado;  </a:t>
            </a:r>
          </a:p>
          <a:p>
            <a:r>
              <a:rPr lang="pt-BR" sz="1100" dirty="0"/>
              <a:t>V - valores pagos incidentes sobre as parcelas indenizatórias na base de cálculo da contribuição para o Fundo de Garantia do Tempo de Serviço (FGTS);  </a:t>
            </a:r>
          </a:p>
          <a:p>
            <a:r>
              <a:rPr lang="pt-BR" sz="1100" dirty="0"/>
              <a:t>VI - valores devidos e não pagos pelo Instituto Nacional do Seguro Social (INSS) referentes ao estoque previdenciário nos termos da Lei n</a:t>
            </a:r>
            <a:r>
              <a:rPr lang="pt-BR" sz="1100" u="sng" baseline="30000" dirty="0"/>
              <a:t>o</a:t>
            </a:r>
            <a:r>
              <a:rPr lang="pt-BR" sz="1100" dirty="0"/>
              <a:t> 9.796, de 5 de maio de 1999, relacionados ao período de outubro de 1988 a junho de 1999;  </a:t>
            </a:r>
          </a:p>
          <a:p>
            <a:r>
              <a:rPr lang="pt-BR" sz="1100" dirty="0"/>
              <a:t>VII - valores pagos a título de contribuição previdenciária pelos Municípios sobre a remuneração de servidores em comissão que possuem vinculação com o Regime Próprio de Previdência Social (RPPS) no cargo ou emprego de origem; </a:t>
            </a:r>
          </a:p>
          <a:p>
            <a:r>
              <a:rPr lang="pt-BR" sz="1100" dirty="0"/>
              <a:t>VIII - valores pagos a título de contribuição previdenciária pelos Municípios sobre a remuneração de agentes políticos que antes da publicação da Lei n</a:t>
            </a:r>
            <a:r>
              <a:rPr lang="pt-BR" sz="1100" u="sng" baseline="30000" dirty="0"/>
              <a:t>o</a:t>
            </a:r>
            <a:r>
              <a:rPr lang="pt-BR" sz="1100" dirty="0"/>
              <a:t> 10.887, de 18 de junho de 2004, possuíam vínculo funcional com o RPPS na origem;  </a:t>
            </a:r>
          </a:p>
          <a:p>
            <a:r>
              <a:rPr lang="pt-BR" sz="1100" dirty="0"/>
              <a:t>IX - valores pagos a título de contribuição previdenciária pelos Municípios sobre a remuneração de servidores vinculados ao RPPS. </a:t>
            </a:r>
          </a:p>
          <a:p>
            <a:r>
              <a:rPr lang="pt-BR" sz="1100" dirty="0"/>
              <a:t>§ 1</a:t>
            </a:r>
            <a:r>
              <a:rPr lang="pt-BR" sz="1100" u="sng" baseline="30000" dirty="0"/>
              <a:t>o</a:t>
            </a:r>
            <a:r>
              <a:rPr lang="pt-BR" sz="1100" dirty="0"/>
              <a:t>  O encontro de contas de que trata o caput deste artigo poderá dispor sobre multas de mora e de ofício, juros de mora, encargo de sucumbência e demais encargos de natureza pecuniária, bem como sobre valores oferecidos em garantia ou sobre situações em que a interpretação da legislação relativa a obrigações tributárias seja conflituosa ou litigiosa. </a:t>
            </a:r>
          </a:p>
          <a:p>
            <a:r>
              <a:rPr lang="pt-BR" sz="1100" dirty="0"/>
              <a:t>§ 2</a:t>
            </a:r>
            <a:r>
              <a:rPr lang="pt-BR" sz="1100" u="sng" baseline="30000" dirty="0"/>
              <a:t>o</a:t>
            </a:r>
            <a:r>
              <a:rPr lang="pt-BR" sz="1100" dirty="0"/>
              <a:t>  O encontro de contas compreenderá matérias objeto de ações de repetição de indébito. </a:t>
            </a:r>
          </a:p>
          <a:p>
            <a:r>
              <a:rPr lang="pt-BR" sz="1100" dirty="0"/>
              <a:t>§ 3</a:t>
            </a:r>
            <a:r>
              <a:rPr lang="pt-BR" sz="1100" u="sng" baseline="30000" dirty="0"/>
              <a:t>o</a:t>
            </a:r>
            <a:r>
              <a:rPr lang="pt-BR" sz="1100" dirty="0"/>
              <a:t>  O encontro de contas deverá ser conclusivo e final quanto à interpretação de conceitos indeterminados do direito ou à identificação e relevância do fato. </a:t>
            </a:r>
          </a:p>
          <a:p>
            <a:r>
              <a:rPr lang="pt-BR" sz="1100" dirty="0"/>
              <a:t>§ 4</a:t>
            </a:r>
            <a:r>
              <a:rPr lang="pt-BR" sz="1100" u="sng" baseline="30000" dirty="0"/>
              <a:t>o</a:t>
            </a:r>
            <a:r>
              <a:rPr lang="pt-BR" sz="1100" dirty="0"/>
              <a:t>  O prazo para a conclusão do processo de encontro de contas será de noventa dias, contados do ingresso do requerimento por parte do Município.  </a:t>
            </a:r>
          </a:p>
          <a:p>
            <a:r>
              <a:rPr lang="pt-BR" sz="1100" dirty="0"/>
              <a:t>§ 5</a:t>
            </a:r>
            <a:r>
              <a:rPr lang="pt-BR" sz="1100" u="sng" baseline="30000" dirty="0"/>
              <a:t>o</a:t>
            </a:r>
            <a:r>
              <a:rPr lang="pt-BR" sz="1100" dirty="0"/>
              <a:t>  Não obstará a adesão ao parcelamento previsto nesta Lei a eventual discordância entre as partes, que deverá ser efetuado pelo valor ao final apurado no encontro de contas.  </a:t>
            </a:r>
          </a:p>
          <a:p>
            <a:r>
              <a:rPr lang="pt-BR" sz="1100" dirty="0"/>
              <a:t>§ 6</a:t>
            </a:r>
            <a:r>
              <a:rPr lang="pt-BR" sz="1100" u="sng" baseline="30000" dirty="0"/>
              <a:t>o</a:t>
            </a:r>
            <a:r>
              <a:rPr lang="pt-BR" sz="1100" dirty="0"/>
              <a:t>  O valor controvertido poderá ser objeto de revisão pelo Comitê de Revisão da Dívida Previdenciária Municipal por meio de requerimento efetuado pelo Município interessado em até trinta dias contados da conclusão do encontro de contas. </a:t>
            </a:r>
          </a:p>
          <a:p>
            <a:r>
              <a:rPr lang="pt-BR" sz="1100" dirty="0"/>
              <a:t>§ 7</a:t>
            </a:r>
            <a:r>
              <a:rPr lang="pt-BR" sz="1100" u="sng" baseline="30000" dirty="0"/>
              <a:t>o</a:t>
            </a:r>
            <a:r>
              <a:rPr lang="pt-BR" sz="1100" dirty="0"/>
              <a:t>  A diferença apurada ao final da revisão deverá ser deduzida ou incorporada ao parcelamento, atualizada na mesma forma dos índices constantes do art. 99 da Lei n</a:t>
            </a:r>
            <a:r>
              <a:rPr lang="pt-BR" sz="1100" u="sng" baseline="30000" dirty="0"/>
              <a:t>o</a:t>
            </a:r>
            <a:r>
              <a:rPr lang="pt-BR" sz="1100" dirty="0"/>
              <a:t> 11.196, de 21 de novembro de 2005. </a:t>
            </a:r>
          </a:p>
          <a:p>
            <a:r>
              <a:rPr lang="pt-BR" sz="1100" dirty="0"/>
              <a:t>§ 8</a:t>
            </a:r>
            <a:r>
              <a:rPr lang="pt-BR" sz="1100" u="sng" baseline="30000" dirty="0"/>
              <a:t>o</a:t>
            </a:r>
            <a:r>
              <a:rPr lang="pt-BR" sz="1100" dirty="0"/>
              <a:t>  Fica instituído o Comitê de Revisão da Dívida Previdenciária Municipal, vinculado à Secretaria de Governo da Presidência da República e à Secretaria da Receita Federal do Brasil, que contará com representantes indicados pela União, pelos Municípios e pelo Ministério Público, em composição a ser definida por meio de decreto do Poder Executivo em até cento e oitenta dias contados da promulgação desta Lei. </a:t>
            </a:r>
          </a:p>
          <a:p>
            <a:r>
              <a:rPr lang="pt-BR" sz="1100" dirty="0"/>
              <a:t>Art. 12.  O Poder Executivo disciplinará em regulamento os atos necessários à execução do disposto no art. 11 desta Lei”. </a:t>
            </a:r>
          </a:p>
          <a:p>
            <a:endParaRPr lang="pt-BR" sz="1000" b="1" i="1" dirty="0">
              <a:solidFill>
                <a:schemeClr val="bg2">
                  <a:lumMod val="50000"/>
                </a:schemeClr>
              </a:solidFill>
            </a:endParaRPr>
          </a:p>
        </p:txBody>
      </p:sp>
    </p:spTree>
    <p:extLst>
      <p:ext uri="{BB962C8B-B14F-4D97-AF65-F5344CB8AC3E}">
        <p14:creationId xmlns:p14="http://schemas.microsoft.com/office/powerpoint/2010/main" val="21362895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2" descr="cabecalho"/>
          <p:cNvPicPr>
            <a:picLocks noChangeAspect="1" noChangeArrowheads="1"/>
          </p:cNvPicPr>
          <p:nvPr/>
        </p:nvPicPr>
        <p:blipFill>
          <a:blip r:embed="rId2">
            <a:extLst>
              <a:ext uri="{28A0092B-C50C-407E-A947-70E740481C1C}">
                <a14:useLocalDpi xmlns:a14="http://schemas.microsoft.com/office/drawing/2010/main" val="0"/>
              </a:ext>
            </a:extLst>
          </a:blip>
          <a:srcRect t="89444"/>
          <a:stretch>
            <a:fillRect/>
          </a:stretch>
        </p:blipFill>
        <p:spPr bwMode="auto">
          <a:xfrm>
            <a:off x="0" y="6813550"/>
            <a:ext cx="12187767" cy="7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ixaDeTexto 4"/>
          <p:cNvSpPr txBox="1"/>
          <p:nvPr/>
        </p:nvSpPr>
        <p:spPr>
          <a:xfrm>
            <a:off x="815413" y="1628800"/>
            <a:ext cx="10657184" cy="3170099"/>
          </a:xfrm>
          <a:prstGeom prst="rect">
            <a:avLst/>
          </a:prstGeom>
          <a:noFill/>
        </p:spPr>
        <p:txBody>
          <a:bodyPr wrap="square" rtlCol="0">
            <a:spAutoFit/>
          </a:bodyPr>
          <a:lstStyle/>
          <a:p>
            <a:pPr algn="ctr"/>
            <a:endParaRPr lang="pt-BR" sz="4000" dirty="0" smtClean="0">
              <a:effectLst>
                <a:outerShdw blurRad="38100" dist="38100" dir="2700000" algn="tl">
                  <a:srgbClr val="000000">
                    <a:alpha val="43137"/>
                  </a:srgbClr>
                </a:outerShdw>
              </a:effectLst>
            </a:endParaRPr>
          </a:p>
          <a:p>
            <a:pPr algn="ctr"/>
            <a:r>
              <a:rPr lang="pt-BR" sz="4000" dirty="0" smtClean="0">
                <a:effectLst>
                  <a:outerShdw blurRad="38100" dist="38100" dir="2700000" algn="tl">
                    <a:srgbClr val="000000">
                      <a:alpha val="43137"/>
                    </a:srgbClr>
                  </a:outerShdw>
                </a:effectLst>
              </a:rPr>
              <a:t>OBRIGADO!</a:t>
            </a:r>
          </a:p>
          <a:p>
            <a:pPr algn="ctr"/>
            <a:endParaRPr lang="pt-BR" sz="4000" dirty="0">
              <a:effectLst>
                <a:outerShdw blurRad="38100" dist="38100" dir="2700000" algn="tl">
                  <a:srgbClr val="000000">
                    <a:alpha val="43137"/>
                  </a:srgbClr>
                </a:outerShdw>
              </a:effectLst>
            </a:endParaRPr>
          </a:p>
          <a:p>
            <a:pPr algn="ctr"/>
            <a:endParaRPr lang="pt-BR" sz="4000" dirty="0" smtClean="0">
              <a:effectLst>
                <a:outerShdw blurRad="38100" dist="38100" dir="2700000" algn="tl">
                  <a:srgbClr val="000000">
                    <a:alpha val="43137"/>
                  </a:srgbClr>
                </a:outerShdw>
              </a:effectLst>
            </a:endParaRPr>
          </a:p>
          <a:p>
            <a:pPr algn="ctr"/>
            <a:endParaRPr lang="pt-BR" sz="4000" dirty="0"/>
          </a:p>
        </p:txBody>
      </p:sp>
      <p:sp>
        <p:nvSpPr>
          <p:cNvPr id="7" name="Subtítulo 2"/>
          <p:cNvSpPr txBox="1">
            <a:spLocks/>
          </p:cNvSpPr>
          <p:nvPr/>
        </p:nvSpPr>
        <p:spPr>
          <a:xfrm>
            <a:off x="1295466" y="3212976"/>
            <a:ext cx="9889099" cy="2736478"/>
          </a:xfrm>
          <a:prstGeom prst="rect">
            <a:avLst/>
          </a:prstGeom>
        </p:spPr>
        <p:txBody>
          <a:bodyPr/>
          <a:lstStyle>
            <a:lvl1pPr marL="0" indent="0" algn="ctr" rtl="0" eaLnBrk="0" fontAlgn="base" hangingPunct="0">
              <a:spcBef>
                <a:spcPct val="20000"/>
              </a:spcBef>
              <a:spcAft>
                <a:spcPct val="0"/>
              </a:spcAft>
              <a:buNone/>
              <a:defRPr sz="2800" baseline="0">
                <a:solidFill>
                  <a:srgbClr val="0070C0"/>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endParaRPr lang="pt-BR" sz="2400" kern="0" dirty="0" smtClean="0"/>
          </a:p>
          <a:p>
            <a:r>
              <a:rPr lang="pt-BR" sz="2400" b="1" kern="0" dirty="0" smtClean="0"/>
              <a:t>Benedito Adalberto Brunca</a:t>
            </a:r>
          </a:p>
          <a:p>
            <a:r>
              <a:rPr lang="pt-BR" sz="2000" kern="0" dirty="0" smtClean="0"/>
              <a:t>Subsecretário do Regime Geral de Previdência Social</a:t>
            </a:r>
          </a:p>
          <a:p>
            <a:r>
              <a:rPr lang="pt-BR" sz="2000" kern="0" dirty="0" smtClean="0"/>
              <a:t>SRGPS/SPREV/MF</a:t>
            </a:r>
          </a:p>
          <a:p>
            <a:r>
              <a:rPr lang="pt-BR" sz="2000" kern="0" dirty="0" smtClean="0">
                <a:hlinkClick r:id="rId3"/>
              </a:rPr>
              <a:t>Benedito.brunca@previdencia.gov.br</a:t>
            </a:r>
            <a:endParaRPr lang="pt-BR" sz="2000" kern="0" dirty="0" smtClean="0"/>
          </a:p>
          <a:p>
            <a:endParaRPr lang="pt-BR" sz="2400" kern="0" dirty="0" smtClean="0"/>
          </a:p>
        </p:txBody>
      </p:sp>
    </p:spTree>
    <p:extLst>
      <p:ext uri="{BB962C8B-B14F-4D97-AF65-F5344CB8AC3E}">
        <p14:creationId xmlns:p14="http://schemas.microsoft.com/office/powerpoint/2010/main" val="2417997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607791" y="857072"/>
            <a:ext cx="10955461" cy="5272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42900" indent="-339725"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1pPr>
            <a:lvl2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2pPr>
            <a:lvl3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3pPr>
            <a:lvl4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4pPr>
            <a:lvl5pPr eaLnBrk="0" hangingPunc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sz="1200">
                <a:solidFill>
                  <a:schemeClr val="bg1"/>
                </a:solidFill>
                <a:latin typeface="Times New Roman" pitchFamily="18" charset="0"/>
                <a:cs typeface="Lucida Sans Unicode" pitchFamily="34" charset="0"/>
              </a:defRPr>
            </a:lvl9pPr>
          </a:lstStyle>
          <a:p>
            <a:pPr algn="ctr" eaLnBrk="1" hangingPunct="1">
              <a:lnSpc>
                <a:spcPct val="105000"/>
              </a:lnSpc>
              <a:spcBef>
                <a:spcPts val="800"/>
              </a:spcBef>
              <a:buClrTx/>
              <a:buFontTx/>
              <a:buNone/>
            </a:pPr>
            <a:r>
              <a:rPr lang="pt-BR" altLang="pt-BR" sz="2800" dirty="0">
                <a:solidFill>
                  <a:srgbClr val="083763"/>
                </a:solidFill>
              </a:rPr>
              <a:t>Constituição Federal</a:t>
            </a:r>
          </a:p>
          <a:p>
            <a:pPr eaLnBrk="1" hangingPunct="1">
              <a:lnSpc>
                <a:spcPct val="105000"/>
              </a:lnSpc>
              <a:spcBef>
                <a:spcPts val="800"/>
              </a:spcBef>
              <a:buClrTx/>
              <a:buFontTx/>
              <a:buNone/>
            </a:pPr>
            <a:endParaRPr lang="pt-BR" altLang="pt-BR" sz="2800" dirty="0">
              <a:solidFill>
                <a:srgbClr val="083763"/>
              </a:solidFill>
            </a:endParaRPr>
          </a:p>
          <a:p>
            <a:pPr eaLnBrk="1" hangingPunct="1">
              <a:lnSpc>
                <a:spcPct val="105000"/>
              </a:lnSpc>
              <a:spcBef>
                <a:spcPts val="800"/>
              </a:spcBef>
              <a:buClrTx/>
              <a:buFontTx/>
              <a:buNone/>
            </a:pPr>
            <a:r>
              <a:rPr lang="pt-BR" altLang="pt-BR" sz="2800" dirty="0">
                <a:solidFill>
                  <a:srgbClr val="083763"/>
                </a:solidFill>
              </a:rPr>
              <a:t>Art. 201 </a:t>
            </a:r>
            <a:r>
              <a:rPr lang="pt-BR" altLang="pt-BR" sz="2800" dirty="0" smtClean="0">
                <a:solidFill>
                  <a:srgbClr val="083763"/>
                </a:solidFill>
              </a:rPr>
              <a:t>..........................................................................................................</a:t>
            </a:r>
            <a:endParaRPr lang="pt-BR" altLang="pt-BR" sz="2800" dirty="0">
              <a:solidFill>
                <a:srgbClr val="083763"/>
              </a:solidFill>
            </a:endParaRPr>
          </a:p>
          <a:p>
            <a:pPr eaLnBrk="1" hangingPunct="1">
              <a:lnSpc>
                <a:spcPct val="105000"/>
              </a:lnSpc>
              <a:spcBef>
                <a:spcPts val="800"/>
              </a:spcBef>
              <a:buClrTx/>
              <a:buFontTx/>
              <a:buNone/>
            </a:pPr>
            <a:r>
              <a:rPr lang="pt-BR" altLang="pt-BR" sz="2800" dirty="0" smtClean="0">
                <a:solidFill>
                  <a:srgbClr val="083763"/>
                </a:solidFill>
              </a:rPr>
              <a:t>........................................................................................................................</a:t>
            </a:r>
            <a:endParaRPr lang="pt-BR" altLang="pt-BR" sz="2800" dirty="0">
              <a:solidFill>
                <a:srgbClr val="083763"/>
              </a:solidFill>
            </a:endParaRPr>
          </a:p>
          <a:p>
            <a:pPr algn="just" eaLnBrk="1" hangingPunct="1">
              <a:lnSpc>
                <a:spcPct val="105000"/>
              </a:lnSpc>
              <a:spcBef>
                <a:spcPts val="800"/>
              </a:spcBef>
              <a:buClrTx/>
              <a:buFontTx/>
              <a:buNone/>
            </a:pPr>
            <a:r>
              <a:rPr lang="pt-BR" altLang="pt-BR" sz="2800" dirty="0">
                <a:solidFill>
                  <a:srgbClr val="083763"/>
                </a:solidFill>
              </a:rPr>
              <a:t>§ 9º  Para efeito de  aposentadoria, é assegurada a contagem  recíproca do tempo de contribuição  na administração pública e na atividade privada, rural e urbana, hipótese em que os diversos regimes de previdência social se compensarão financeiramente, segundo critérios estabelecidos em lei. </a:t>
            </a:r>
          </a:p>
          <a:p>
            <a:pPr eaLnBrk="1" hangingPunct="1">
              <a:spcBef>
                <a:spcPts val="800"/>
              </a:spcBef>
              <a:buClrTx/>
              <a:buFontTx/>
              <a:buNone/>
            </a:pPr>
            <a:endParaRPr lang="pt-BR" altLang="pt-BR" sz="2800" dirty="0">
              <a:solidFill>
                <a:srgbClr val="083763"/>
              </a:solidFill>
            </a:endParaRPr>
          </a:p>
        </p:txBody>
      </p:sp>
    </p:spTree>
    <p:extLst>
      <p:ext uri="{BB962C8B-B14F-4D97-AF65-F5344CB8AC3E}">
        <p14:creationId xmlns:p14="http://schemas.microsoft.com/office/powerpoint/2010/main" val="2382781753"/>
      </p:ext>
    </p:extLst>
  </p:cSld>
  <p:clrMapOvr>
    <a:masterClrMapping/>
  </p:clrMapOvr>
  <p:transition spd="med">
    <p:wheel spokes="3"/>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5738" y="1225612"/>
            <a:ext cx="8998721" cy="461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2527888886"/>
      </p:ext>
    </p:extLst>
  </p:cSld>
  <p:clrMapOvr>
    <a:masterClrMapping/>
  </p:clrMapOvr>
  <p:transition spd="med">
    <p:wheel spokes="3"/>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1"/>
          <p:cNvSpPr>
            <a:spLocks noChangeArrowheads="1"/>
          </p:cNvSpPr>
          <p:nvPr/>
        </p:nvSpPr>
        <p:spPr bwMode="auto">
          <a:xfrm>
            <a:off x="826132" y="2132856"/>
            <a:ext cx="1741476" cy="1181154"/>
          </a:xfrm>
          <a:prstGeom prst="can">
            <a:avLst>
              <a:gd name="adj" fmla="val 25000"/>
            </a:avLst>
          </a:prstGeom>
          <a:solidFill>
            <a:schemeClr val="accent2">
              <a:lumMod val="20000"/>
              <a:lumOff val="80000"/>
            </a:schemeClr>
          </a:solidFill>
          <a:ln>
            <a:noFill/>
          </a:ln>
          <a:extLst/>
        </p:spPr>
        <p:txBody>
          <a:bodyPr wrap="none" lIns="99999" tIns="51999" rIns="99999" bIns="51999" anchor="ct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Sistemas</a:t>
            </a:r>
            <a:endParaRPr lang="en-GB" altLang="pt-BR" sz="1800" b="1" dirty="0">
              <a:solidFill>
                <a:schemeClr val="tx1"/>
              </a:solidFill>
              <a:latin typeface="Arial" pitchFamily="34" charset="0"/>
            </a:endParaRPr>
          </a:p>
          <a:p>
            <a:pPr algn="ctr" eaLnBrk="1" hangingPunct="1">
              <a:buClr>
                <a:srgbClr val="993300"/>
              </a:buClr>
            </a:pPr>
            <a:r>
              <a:rPr lang="en-GB" altLang="pt-BR" sz="1800" b="1" dirty="0">
                <a:solidFill>
                  <a:schemeClr val="tx1"/>
                </a:solidFill>
                <a:latin typeface="Arial" pitchFamily="34" charset="0"/>
              </a:rPr>
              <a:t>Benefícios/</a:t>
            </a:r>
          </a:p>
          <a:p>
            <a:pPr algn="ctr" eaLnBrk="1" hangingPunct="1">
              <a:buClr>
                <a:srgbClr val="993300"/>
              </a:buClr>
            </a:pPr>
            <a:r>
              <a:rPr lang="en-GB" altLang="pt-BR" sz="1800" b="1" dirty="0">
                <a:solidFill>
                  <a:schemeClr val="tx1"/>
                </a:solidFill>
                <a:latin typeface="Arial" pitchFamily="34" charset="0"/>
              </a:rPr>
              <a:t> </a:t>
            </a:r>
            <a:r>
              <a:rPr lang="en-GB" altLang="pt-BR" sz="1800" b="1" dirty="0" err="1">
                <a:solidFill>
                  <a:schemeClr val="tx1"/>
                </a:solidFill>
                <a:latin typeface="Arial" pitchFamily="34" charset="0"/>
              </a:rPr>
              <a:t>Óbitos</a:t>
            </a:r>
            <a:endParaRPr lang="en-GB" altLang="pt-BR" sz="1800" b="1" dirty="0">
              <a:solidFill>
                <a:schemeClr val="tx1"/>
              </a:solidFill>
              <a:latin typeface="Arial" pitchFamily="34" charset="0"/>
            </a:endParaRPr>
          </a:p>
        </p:txBody>
      </p:sp>
      <p:sp>
        <p:nvSpPr>
          <p:cNvPr id="18435" name="AutoShape 2"/>
          <p:cNvSpPr>
            <a:spLocks noChangeArrowheads="1"/>
          </p:cNvSpPr>
          <p:nvPr/>
        </p:nvSpPr>
        <p:spPr bwMode="auto">
          <a:xfrm>
            <a:off x="2537857" y="1395598"/>
            <a:ext cx="1219390" cy="782792"/>
          </a:xfrm>
          <a:prstGeom prst="can">
            <a:avLst>
              <a:gd name="adj" fmla="val 25000"/>
            </a:avLst>
          </a:prstGeom>
          <a:solidFill>
            <a:schemeClr val="accent2">
              <a:lumMod val="20000"/>
              <a:lumOff val="80000"/>
            </a:schemeClr>
          </a:solidFill>
          <a:ln>
            <a:noFill/>
          </a:ln>
          <a:extLst/>
        </p:spPr>
        <p:txBody>
          <a:bodyPr wrap="none" lIns="99999" tIns="51999" rIns="99999" bIns="51999" anchor="ct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2000" b="1" dirty="0">
                <a:solidFill>
                  <a:schemeClr val="tx1"/>
                </a:solidFill>
                <a:latin typeface="Arial" pitchFamily="34" charset="0"/>
              </a:rPr>
              <a:t>CNIS</a:t>
            </a:r>
          </a:p>
        </p:txBody>
      </p:sp>
      <p:sp>
        <p:nvSpPr>
          <p:cNvPr id="18436" name="AutoShape 3"/>
          <p:cNvSpPr>
            <a:spLocks noChangeArrowheads="1"/>
          </p:cNvSpPr>
          <p:nvPr/>
        </p:nvSpPr>
        <p:spPr bwMode="auto">
          <a:xfrm>
            <a:off x="4195465" y="967063"/>
            <a:ext cx="1554723" cy="809932"/>
          </a:xfrm>
          <a:prstGeom prst="can">
            <a:avLst>
              <a:gd name="adj" fmla="val 25000"/>
            </a:avLst>
          </a:prstGeom>
          <a:solidFill>
            <a:schemeClr val="accent2">
              <a:lumMod val="20000"/>
              <a:lumOff val="80000"/>
            </a:schemeClr>
          </a:solidFill>
          <a:ln>
            <a:noFill/>
          </a:ln>
          <a:extLst/>
        </p:spPr>
        <p:txBody>
          <a:bodyPr wrap="none" lIns="99999" tIns="51999" rIns="99999" bIns="51999" anchor="ct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Sistemas</a:t>
            </a:r>
            <a:endParaRPr lang="en-GB" altLang="pt-BR" sz="1800" b="1" dirty="0">
              <a:solidFill>
                <a:schemeClr val="tx1"/>
              </a:solidFill>
              <a:latin typeface="Arial" pitchFamily="34" charset="0"/>
            </a:endParaRPr>
          </a:p>
          <a:p>
            <a:pPr algn="ctr" eaLnBrk="1" hangingPunct="1">
              <a:buClr>
                <a:srgbClr val="993300"/>
              </a:buClr>
            </a:pPr>
            <a:r>
              <a:rPr lang="en-GB" altLang="pt-BR" sz="1800" b="1" dirty="0" err="1">
                <a:solidFill>
                  <a:schemeClr val="tx1"/>
                </a:solidFill>
                <a:latin typeface="Arial" pitchFamily="34" charset="0"/>
              </a:rPr>
              <a:t>Financeiros</a:t>
            </a:r>
            <a:endParaRPr lang="en-GB" altLang="pt-BR" sz="1800" b="1" dirty="0">
              <a:solidFill>
                <a:schemeClr val="tx1"/>
              </a:solidFill>
              <a:latin typeface="Arial" pitchFamily="34" charset="0"/>
            </a:endParaRPr>
          </a:p>
        </p:txBody>
      </p:sp>
      <p:sp>
        <p:nvSpPr>
          <p:cNvPr id="18437" name="AutoShape 4"/>
          <p:cNvSpPr>
            <a:spLocks noChangeArrowheads="1"/>
          </p:cNvSpPr>
          <p:nvPr/>
        </p:nvSpPr>
        <p:spPr bwMode="auto">
          <a:xfrm>
            <a:off x="6181966" y="764704"/>
            <a:ext cx="1930258" cy="1080120"/>
          </a:xfrm>
          <a:prstGeom prst="can">
            <a:avLst>
              <a:gd name="adj" fmla="val 25000"/>
            </a:avLst>
          </a:prstGeom>
          <a:solidFill>
            <a:schemeClr val="accent2">
              <a:lumMod val="20000"/>
              <a:lumOff val="80000"/>
            </a:schemeClr>
          </a:solidFill>
          <a:ln>
            <a:noFill/>
          </a:ln>
          <a:extLst/>
        </p:spPr>
        <p:txBody>
          <a:bodyPr wrap="none" lIns="99999" tIns="51999" rIns="99999" bIns="51999" anchor="ct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Sistemas</a:t>
            </a:r>
            <a:endParaRPr lang="en-GB" altLang="pt-BR" sz="1800" b="1" dirty="0">
              <a:solidFill>
                <a:schemeClr val="tx1"/>
              </a:solidFill>
              <a:latin typeface="Arial" pitchFamily="34" charset="0"/>
            </a:endParaRPr>
          </a:p>
          <a:p>
            <a:pPr algn="ctr" eaLnBrk="1" hangingPunct="1">
              <a:buClr>
                <a:srgbClr val="993300"/>
              </a:buClr>
            </a:pPr>
            <a:r>
              <a:rPr lang="en-GB" altLang="pt-BR" sz="1800" b="1" dirty="0" err="1">
                <a:solidFill>
                  <a:schemeClr val="tx1"/>
                </a:solidFill>
                <a:latin typeface="Arial" pitchFamily="34" charset="0"/>
              </a:rPr>
              <a:t>Arrecadação</a:t>
            </a:r>
            <a:r>
              <a:rPr lang="en-GB" altLang="pt-BR" sz="1800" b="1" dirty="0">
                <a:solidFill>
                  <a:schemeClr val="tx1"/>
                </a:solidFill>
                <a:latin typeface="Arial" pitchFamily="34" charset="0"/>
              </a:rPr>
              <a:t>/</a:t>
            </a:r>
          </a:p>
          <a:p>
            <a:pPr algn="ctr" eaLnBrk="1" hangingPunct="1">
              <a:buClr>
                <a:srgbClr val="993300"/>
              </a:buClr>
            </a:pPr>
            <a:r>
              <a:rPr lang="en-GB" altLang="pt-BR" sz="1800" b="1" dirty="0" err="1">
                <a:solidFill>
                  <a:schemeClr val="tx1"/>
                </a:solidFill>
                <a:latin typeface="Arial" pitchFamily="34" charset="0"/>
              </a:rPr>
              <a:t>Procuradoria</a:t>
            </a:r>
            <a:endParaRPr lang="en-GB" altLang="pt-BR" sz="1800" b="1" dirty="0">
              <a:solidFill>
                <a:schemeClr val="tx1"/>
              </a:solidFill>
              <a:latin typeface="Arial" pitchFamily="34" charset="0"/>
            </a:endParaRPr>
          </a:p>
        </p:txBody>
      </p:sp>
      <p:sp>
        <p:nvSpPr>
          <p:cNvPr id="18438" name="AutoShape 5"/>
          <p:cNvSpPr>
            <a:spLocks noChangeArrowheads="1"/>
          </p:cNvSpPr>
          <p:nvPr/>
        </p:nvSpPr>
        <p:spPr bwMode="auto">
          <a:xfrm>
            <a:off x="8531923" y="1471306"/>
            <a:ext cx="1423258" cy="782792"/>
          </a:xfrm>
          <a:prstGeom prst="can">
            <a:avLst>
              <a:gd name="adj" fmla="val 25000"/>
            </a:avLst>
          </a:prstGeom>
          <a:solidFill>
            <a:schemeClr val="accent2">
              <a:lumMod val="20000"/>
              <a:lumOff val="80000"/>
            </a:schemeClr>
          </a:solidFill>
          <a:ln>
            <a:noFill/>
          </a:ln>
          <a:extLst/>
        </p:spPr>
        <p:txBody>
          <a:bodyPr wrap="none" lIns="99999" tIns="51999" rIns="99999" bIns="51999" anchor="ct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endParaRPr lang="en-GB" altLang="pt-BR" sz="2000" b="1" dirty="0">
              <a:solidFill>
                <a:srgbClr val="000000"/>
              </a:solidFill>
              <a:latin typeface="Arial" pitchFamily="34" charset="0"/>
            </a:endParaRPr>
          </a:p>
          <a:p>
            <a:pPr algn="ctr" eaLnBrk="1" hangingPunct="1">
              <a:buClr>
                <a:srgbClr val="993300"/>
              </a:buClr>
            </a:pPr>
            <a:r>
              <a:rPr lang="en-GB" altLang="pt-BR" sz="1800" b="1" dirty="0">
                <a:solidFill>
                  <a:schemeClr val="tx1"/>
                </a:solidFill>
                <a:latin typeface="Arial" pitchFamily="34" charset="0"/>
              </a:rPr>
              <a:t>SIPREV</a:t>
            </a:r>
          </a:p>
          <a:p>
            <a:pPr algn="ctr" eaLnBrk="1" hangingPunct="1">
              <a:buClr>
                <a:srgbClr val="993300"/>
              </a:buClr>
            </a:pPr>
            <a:r>
              <a:rPr lang="en-GB" altLang="pt-BR" sz="1800" b="1" dirty="0">
                <a:solidFill>
                  <a:schemeClr val="tx1"/>
                </a:solidFill>
                <a:latin typeface="Arial" pitchFamily="34" charset="0"/>
              </a:rPr>
              <a:t>CRP</a:t>
            </a:r>
          </a:p>
          <a:p>
            <a:pPr algn="ctr" eaLnBrk="1" hangingPunct="1">
              <a:buClr>
                <a:srgbClr val="993300"/>
              </a:buClr>
            </a:pPr>
            <a:endParaRPr lang="en-GB" altLang="pt-BR" sz="2000" b="1" dirty="0">
              <a:solidFill>
                <a:srgbClr val="993300"/>
              </a:solidFill>
              <a:latin typeface="Arial" pitchFamily="34" charset="0"/>
            </a:endParaRPr>
          </a:p>
        </p:txBody>
      </p:sp>
      <p:sp>
        <p:nvSpPr>
          <p:cNvPr id="18439" name="AutoShape 6"/>
          <p:cNvSpPr>
            <a:spLocks noChangeArrowheads="1"/>
          </p:cNvSpPr>
          <p:nvPr/>
        </p:nvSpPr>
        <p:spPr bwMode="auto">
          <a:xfrm>
            <a:off x="4570810" y="3016891"/>
            <a:ext cx="3046570" cy="2132680"/>
          </a:xfrm>
          <a:prstGeom prst="irregularSeal1">
            <a:avLst/>
          </a:prstGeom>
          <a:solidFill>
            <a:schemeClr val="bg2"/>
          </a:solidFill>
          <a:ln w="9525">
            <a:noFill/>
            <a:miter lim="800000"/>
            <a:headEnd/>
            <a:tailEnd/>
          </a:ln>
          <a:effectLst>
            <a:outerShdw blurRad="107950" dist="12700" dir="5400000" algn="ctr">
              <a:srgbClr val="000000"/>
            </a:outerShdw>
          </a:effectLst>
          <a:scene3d>
            <a:camera prst="orthographicFront">
              <a:rot lat="0" lon="0" rev="0"/>
            </a:camera>
            <a:lightRig rig="soft" dir="b">
              <a:rot lat="0" lon="0" rev="0"/>
            </a:lightRig>
          </a:scene3d>
          <a:sp3d contourW="44450" prstMaterial="matte">
            <a:bevelT w="63500" h="63500" prst="artDeco"/>
            <a:contourClr>
              <a:srgbClr val="FFFFFF"/>
            </a:contourClr>
          </a:sp3d>
        </p:spPr>
        <p:txBody>
          <a:bodyPr wrap="none" lIns="99999" tIns="51999" rIns="99999" bIns="51999" anchor="ctr">
            <a:flatTx/>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a:solidFill>
                  <a:sysClr val="windowText" lastClr="000000"/>
                </a:solidFill>
                <a:latin typeface="Arial" pitchFamily="34" charset="0"/>
              </a:rPr>
              <a:t>COMPREV</a:t>
            </a:r>
          </a:p>
        </p:txBody>
      </p:sp>
      <p:sp>
        <p:nvSpPr>
          <p:cNvPr id="18440" name="AutoShape 7"/>
          <p:cNvSpPr>
            <a:spLocks noChangeArrowheads="1"/>
          </p:cNvSpPr>
          <p:nvPr/>
        </p:nvSpPr>
        <p:spPr bwMode="auto">
          <a:xfrm>
            <a:off x="9751313" y="2462652"/>
            <a:ext cx="1320372" cy="782792"/>
          </a:xfrm>
          <a:prstGeom prst="can">
            <a:avLst>
              <a:gd name="adj" fmla="val 25000"/>
            </a:avLst>
          </a:prstGeom>
          <a:solidFill>
            <a:schemeClr val="accent2">
              <a:lumMod val="20000"/>
              <a:lumOff val="80000"/>
            </a:schemeClr>
          </a:solidFill>
          <a:ln>
            <a:noFill/>
          </a:ln>
          <a:extLst/>
        </p:spPr>
        <p:txBody>
          <a:bodyPr wrap="none" lIns="99999" tIns="51999" rIns="99999" bIns="51999" anchor="ct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Sistemas</a:t>
            </a:r>
            <a:endParaRPr lang="en-GB" altLang="pt-BR" sz="1800" b="1" dirty="0">
              <a:solidFill>
                <a:schemeClr val="tx1"/>
              </a:solidFill>
              <a:latin typeface="Arial" pitchFamily="34" charset="0"/>
            </a:endParaRPr>
          </a:p>
          <a:p>
            <a:pPr algn="ctr" eaLnBrk="1" hangingPunct="1">
              <a:buClr>
                <a:srgbClr val="993300"/>
              </a:buClr>
            </a:pPr>
            <a:r>
              <a:rPr lang="en-GB" altLang="pt-BR" sz="1800" b="1" dirty="0" err="1">
                <a:solidFill>
                  <a:schemeClr val="tx1"/>
                </a:solidFill>
                <a:latin typeface="Arial" pitchFamily="34" charset="0"/>
              </a:rPr>
              <a:t>Gerenciais</a:t>
            </a:r>
            <a:endParaRPr lang="en-GB" altLang="pt-BR" sz="1800" b="1" dirty="0">
              <a:solidFill>
                <a:schemeClr val="tx1"/>
              </a:solidFill>
              <a:latin typeface="Arial" pitchFamily="34" charset="0"/>
            </a:endParaRPr>
          </a:p>
        </p:txBody>
      </p:sp>
      <p:sp>
        <p:nvSpPr>
          <p:cNvPr id="18441" name="Rectangle 8"/>
          <p:cNvSpPr>
            <a:spLocks noChangeArrowheads="1"/>
          </p:cNvSpPr>
          <p:nvPr/>
        </p:nvSpPr>
        <p:spPr bwMode="auto">
          <a:xfrm>
            <a:off x="1013619" y="3886643"/>
            <a:ext cx="1423258" cy="838501"/>
          </a:xfrm>
          <a:prstGeom prst="rect">
            <a:avLst/>
          </a:prstGeom>
          <a:solidFill>
            <a:schemeClr val="bg2"/>
          </a:solid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lIns="99999" tIns="51999" rIns="99999" bIns="51999" anchor="ctr">
            <a:flatTx/>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a:solidFill>
                  <a:sysClr val="windowText" lastClr="000000"/>
                </a:solidFill>
                <a:latin typeface="Arial" pitchFamily="34" charset="0"/>
              </a:rPr>
              <a:t>INSS</a:t>
            </a:r>
          </a:p>
        </p:txBody>
      </p:sp>
      <p:sp>
        <p:nvSpPr>
          <p:cNvPr id="18442" name="Rectangle 9"/>
          <p:cNvSpPr>
            <a:spLocks noChangeArrowheads="1"/>
          </p:cNvSpPr>
          <p:nvPr/>
        </p:nvSpPr>
        <p:spPr bwMode="auto">
          <a:xfrm>
            <a:off x="9955181" y="3702549"/>
            <a:ext cx="1421352" cy="837073"/>
          </a:xfrm>
          <a:prstGeom prst="rect">
            <a:avLst/>
          </a:prstGeom>
          <a:solidFill>
            <a:schemeClr val="bg2"/>
          </a:solid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lIns="99999" tIns="51999" rIns="99999" bIns="51999" anchor="ctr">
            <a:flatTx/>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a:solidFill>
                  <a:sysClr val="windowText" lastClr="000000"/>
                </a:solidFill>
                <a:latin typeface="Arial" pitchFamily="34" charset="0"/>
              </a:rPr>
              <a:t>RPPS</a:t>
            </a:r>
          </a:p>
        </p:txBody>
      </p:sp>
      <p:sp>
        <p:nvSpPr>
          <p:cNvPr id="18443" name="Rectangle 10"/>
          <p:cNvSpPr>
            <a:spLocks noChangeArrowheads="1"/>
          </p:cNvSpPr>
          <p:nvPr/>
        </p:nvSpPr>
        <p:spPr bwMode="auto">
          <a:xfrm>
            <a:off x="5483447" y="5759520"/>
            <a:ext cx="1423258" cy="838502"/>
          </a:xfrm>
          <a:prstGeom prst="rect">
            <a:avLst/>
          </a:prstGeom>
          <a:solidFill>
            <a:schemeClr val="bg2"/>
          </a:solid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lIns="99999" tIns="51999" rIns="99999" bIns="51999" anchor="ctr">
            <a:flatTx/>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a:solidFill>
                  <a:sysClr val="windowText" lastClr="000000"/>
                </a:solidFill>
                <a:latin typeface="Arial" pitchFamily="34" charset="0"/>
              </a:rPr>
              <a:t>SPREV/MF</a:t>
            </a:r>
          </a:p>
        </p:txBody>
      </p:sp>
      <p:sp>
        <p:nvSpPr>
          <p:cNvPr id="18444" name="Line 11"/>
          <p:cNvSpPr>
            <a:spLocks noChangeShapeType="1"/>
          </p:cNvSpPr>
          <p:nvPr/>
        </p:nvSpPr>
        <p:spPr bwMode="auto">
          <a:xfrm>
            <a:off x="2537857" y="3092600"/>
            <a:ext cx="2032953" cy="685657"/>
          </a:xfrm>
          <a:prstGeom prst="line">
            <a:avLst/>
          </a:prstGeom>
          <a:noFill/>
          <a:ln w="19080">
            <a:solidFill>
              <a:srgbClr val="9933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45" name="Line 12"/>
          <p:cNvSpPr>
            <a:spLocks noChangeShapeType="1"/>
          </p:cNvSpPr>
          <p:nvPr/>
        </p:nvSpPr>
        <p:spPr bwMode="auto">
          <a:xfrm>
            <a:off x="7922228" y="4159653"/>
            <a:ext cx="1728106" cy="1429"/>
          </a:xfrm>
          <a:prstGeom prst="line">
            <a:avLst/>
          </a:prstGeom>
          <a:noFill/>
          <a:ln w="19080">
            <a:solidFill>
              <a:srgbClr val="9933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46" name="Line 13"/>
          <p:cNvSpPr>
            <a:spLocks noChangeShapeType="1"/>
          </p:cNvSpPr>
          <p:nvPr/>
        </p:nvSpPr>
        <p:spPr bwMode="auto">
          <a:xfrm>
            <a:off x="6196028" y="4845311"/>
            <a:ext cx="1906" cy="838502"/>
          </a:xfrm>
          <a:prstGeom prst="line">
            <a:avLst/>
          </a:prstGeom>
          <a:noFill/>
          <a:ln w="9360">
            <a:solidFill>
              <a:srgbClr val="9933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47" name="Line 14"/>
          <p:cNvSpPr>
            <a:spLocks noChangeShapeType="1"/>
          </p:cNvSpPr>
          <p:nvPr/>
        </p:nvSpPr>
        <p:spPr bwMode="auto">
          <a:xfrm flipV="1">
            <a:off x="7821247" y="3231159"/>
            <a:ext cx="1829086" cy="485674"/>
          </a:xfrm>
          <a:prstGeom prst="line">
            <a:avLst/>
          </a:prstGeom>
          <a:noFill/>
          <a:ln w="19080">
            <a:solidFill>
              <a:srgbClr val="9933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48" name="Line 15"/>
          <p:cNvSpPr>
            <a:spLocks noChangeShapeType="1"/>
          </p:cNvSpPr>
          <p:nvPr/>
        </p:nvSpPr>
        <p:spPr bwMode="auto">
          <a:xfrm flipV="1">
            <a:off x="7324882" y="2219816"/>
            <a:ext cx="1219390" cy="1094194"/>
          </a:xfrm>
          <a:prstGeom prst="line">
            <a:avLst/>
          </a:prstGeom>
          <a:noFill/>
          <a:ln w="19080">
            <a:solidFill>
              <a:srgbClr val="9933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49" name="Line 16"/>
          <p:cNvSpPr>
            <a:spLocks noChangeShapeType="1"/>
          </p:cNvSpPr>
          <p:nvPr/>
        </p:nvSpPr>
        <p:spPr bwMode="auto">
          <a:xfrm flipH="1">
            <a:off x="6786671" y="1872702"/>
            <a:ext cx="240067" cy="991346"/>
          </a:xfrm>
          <a:prstGeom prst="line">
            <a:avLst/>
          </a:prstGeom>
          <a:noFill/>
          <a:ln w="19080">
            <a:solidFill>
              <a:srgbClr val="9933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50" name="Line 17"/>
          <p:cNvSpPr>
            <a:spLocks noChangeShapeType="1"/>
          </p:cNvSpPr>
          <p:nvPr/>
        </p:nvSpPr>
        <p:spPr bwMode="auto">
          <a:xfrm flipH="1" flipV="1">
            <a:off x="5159546" y="1707001"/>
            <a:ext cx="647801" cy="1324175"/>
          </a:xfrm>
          <a:prstGeom prst="line">
            <a:avLst/>
          </a:prstGeom>
          <a:noFill/>
          <a:ln w="19080">
            <a:solidFill>
              <a:srgbClr val="9933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51" name="Line 18"/>
          <p:cNvSpPr>
            <a:spLocks noChangeShapeType="1"/>
          </p:cNvSpPr>
          <p:nvPr/>
        </p:nvSpPr>
        <p:spPr bwMode="auto">
          <a:xfrm>
            <a:off x="3757247" y="2254098"/>
            <a:ext cx="813563" cy="838502"/>
          </a:xfrm>
          <a:prstGeom prst="line">
            <a:avLst/>
          </a:prstGeom>
          <a:noFill/>
          <a:ln w="19080">
            <a:solidFill>
              <a:srgbClr val="9933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52" name="Line 19"/>
          <p:cNvSpPr>
            <a:spLocks noChangeShapeType="1"/>
          </p:cNvSpPr>
          <p:nvPr/>
        </p:nvSpPr>
        <p:spPr bwMode="auto">
          <a:xfrm>
            <a:off x="2436877" y="4291071"/>
            <a:ext cx="1930066" cy="1429"/>
          </a:xfrm>
          <a:prstGeom prst="line">
            <a:avLst/>
          </a:prstGeom>
          <a:noFill/>
          <a:ln w="19080">
            <a:solidFill>
              <a:srgbClr val="9933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8453" name="WordArt 20"/>
          <p:cNvSpPr>
            <a:spLocks noChangeArrowheads="1" noChangeShapeType="1" noTextEdit="1"/>
          </p:cNvSpPr>
          <p:nvPr/>
        </p:nvSpPr>
        <p:spPr bwMode="auto">
          <a:xfrm>
            <a:off x="3313313" y="259979"/>
            <a:ext cx="5586333" cy="305689"/>
          </a:xfrm>
          <a:prstGeom prst="rect">
            <a:avLst/>
          </a:prstGeom>
        </p:spPr>
        <p:txBody>
          <a:bodyPr wrap="none" fromWordArt="1">
            <a:prstTxWarp prst="textPlain">
              <a:avLst>
                <a:gd name="adj" fmla="val 50000"/>
              </a:avLst>
            </a:prstTxWarp>
          </a:bodyPr>
          <a:lstStyle/>
          <a:p>
            <a:pPr algn="ctr"/>
            <a:r>
              <a:rPr lang="pt-BR" sz="4000" kern="10">
                <a:ln w="9360">
                  <a:solidFill>
                    <a:srgbClr val="000000"/>
                  </a:solidFill>
                  <a:miter lim="800000"/>
                  <a:headEnd/>
                  <a:tailEnd/>
                </a:ln>
                <a:solidFill>
                  <a:srgbClr val="993300"/>
                </a:solidFill>
                <a:latin typeface="Arial Black"/>
              </a:rPr>
              <a:t>INTERFACES</a:t>
            </a:r>
          </a:p>
        </p:txBody>
      </p:sp>
    </p:spTree>
    <p:extLst>
      <p:ext uri="{BB962C8B-B14F-4D97-AF65-F5344CB8AC3E}">
        <p14:creationId xmlns:p14="http://schemas.microsoft.com/office/powerpoint/2010/main" val="3705359264"/>
      </p:ext>
    </p:extLst>
  </p:cSld>
  <p:clrMapOvr>
    <a:masterClrMapping/>
  </p:clrMapOvr>
  <p:transition>
    <p:pull dir="l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1"/>
          <p:cNvSpPr>
            <a:spLocks noChangeShapeType="1"/>
          </p:cNvSpPr>
          <p:nvPr/>
        </p:nvSpPr>
        <p:spPr bwMode="auto">
          <a:xfrm>
            <a:off x="4239288" y="5583821"/>
            <a:ext cx="4142117" cy="1428"/>
          </a:xfrm>
          <a:prstGeom prst="line">
            <a:avLst/>
          </a:prstGeom>
          <a:noFill/>
          <a:ln w="2844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9459" name="Freeform 2"/>
          <p:cNvSpPr>
            <a:spLocks noChangeArrowheads="1"/>
          </p:cNvSpPr>
          <p:nvPr/>
        </p:nvSpPr>
        <p:spPr bwMode="auto">
          <a:xfrm>
            <a:off x="3833459" y="2107799"/>
            <a:ext cx="4782297" cy="457105"/>
          </a:xfrm>
          <a:custGeom>
            <a:avLst/>
            <a:gdLst>
              <a:gd name="T0" fmla="*/ 0 w 1152"/>
              <a:gd name="T1" fmla="*/ 2147483647 h 288"/>
              <a:gd name="T2" fmla="*/ 2147483647 w 1152"/>
              <a:gd name="T3" fmla="*/ 2147483647 h 288"/>
              <a:gd name="T4" fmla="*/ 2147483647 w 1152"/>
              <a:gd name="T5" fmla="*/ 0 h 288"/>
              <a:gd name="T6" fmla="*/ 2147483647 w 1152"/>
              <a:gd name="T7" fmla="*/ 2147483647 h 288"/>
              <a:gd name="T8" fmla="*/ 2147483647 w 1152"/>
              <a:gd name="T9" fmla="*/ 2147483647 h 288"/>
              <a:gd name="T10" fmla="*/ 2147483647 w 1152"/>
              <a:gd name="T11" fmla="*/ 2147483647 h 288"/>
              <a:gd name="T12" fmla="*/ 0 60000 65536"/>
              <a:gd name="T13" fmla="*/ 0 60000 65536"/>
              <a:gd name="T14" fmla="*/ 0 60000 65536"/>
              <a:gd name="T15" fmla="*/ 0 60000 65536"/>
              <a:gd name="T16" fmla="*/ 0 60000 65536"/>
              <a:gd name="T17" fmla="*/ 0 60000 65536"/>
              <a:gd name="T18" fmla="*/ 0 w 1152"/>
              <a:gd name="T19" fmla="*/ 0 h 288"/>
              <a:gd name="T20" fmla="*/ 1152 w 1152"/>
              <a:gd name="T21" fmla="*/ 288 h 288"/>
            </a:gdLst>
            <a:ahLst/>
            <a:cxnLst>
              <a:cxn ang="T12">
                <a:pos x="T0" y="T1"/>
              </a:cxn>
              <a:cxn ang="T13">
                <a:pos x="T2" y="T3"/>
              </a:cxn>
              <a:cxn ang="T14">
                <a:pos x="T4" y="T5"/>
              </a:cxn>
              <a:cxn ang="T15">
                <a:pos x="T6" y="T7"/>
              </a:cxn>
              <a:cxn ang="T16">
                <a:pos x="T8" y="T9"/>
              </a:cxn>
              <a:cxn ang="T17">
                <a:pos x="T10" y="T11"/>
              </a:cxn>
            </a:cxnLst>
            <a:rect l="T18" t="T19" r="T20" b="T21"/>
            <a:pathLst>
              <a:path w="1152" h="288">
                <a:moveTo>
                  <a:pt x="0" y="144"/>
                </a:moveTo>
                <a:lnTo>
                  <a:pt x="480" y="144"/>
                </a:lnTo>
                <a:lnTo>
                  <a:pt x="624" y="0"/>
                </a:lnTo>
                <a:lnTo>
                  <a:pt x="624" y="288"/>
                </a:lnTo>
                <a:lnTo>
                  <a:pt x="768" y="144"/>
                </a:lnTo>
                <a:lnTo>
                  <a:pt x="1152" y="144"/>
                </a:lnTo>
              </a:path>
            </a:pathLst>
          </a:custGeom>
          <a:noFill/>
          <a:ln w="2844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101599" tIns="50799" rIns="101599" bIns="50799" anchor="ctr"/>
          <a:lstStyle/>
          <a:p>
            <a:endParaRPr lang="pt-BR">
              <a:solidFill>
                <a:schemeClr val="bg2">
                  <a:lumMod val="50000"/>
                </a:schemeClr>
              </a:solidFill>
            </a:endParaRPr>
          </a:p>
        </p:txBody>
      </p:sp>
      <p:pic>
        <p:nvPicPr>
          <p:cNvPr id="19460" name="Picture 3"/>
          <p:cNvPicPr>
            <a:picLocks noChangeAspect="1" noChangeArrowheads="1"/>
          </p:cNvPicPr>
          <p:nvPr/>
        </p:nvPicPr>
        <p:blipFill>
          <a:blip r:embed="rId3">
            <a:extLst>
              <a:ext uri="{28A0092B-C50C-407E-A947-70E740481C1C}">
                <a14:useLocalDpi xmlns:a14="http://schemas.microsoft.com/office/drawing/2010/main" val="0"/>
              </a:ext>
            </a:extLst>
          </a:blip>
          <a:srcRect l="12802" t="18799" r="26195"/>
          <a:stretch>
            <a:fillRect/>
          </a:stretch>
        </p:blipFill>
        <p:spPr bwMode="auto">
          <a:xfrm>
            <a:off x="2027237" y="1637007"/>
            <a:ext cx="1888151" cy="120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9461" name="Text Box 4"/>
          <p:cNvSpPr txBox="1">
            <a:spLocks noChangeArrowheads="1"/>
          </p:cNvSpPr>
          <p:nvPr/>
        </p:nvSpPr>
        <p:spPr bwMode="auto">
          <a:xfrm>
            <a:off x="1055440" y="1041797"/>
            <a:ext cx="3613141" cy="659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Scaneamento</a:t>
            </a:r>
            <a:r>
              <a:rPr lang="en-GB" altLang="pt-BR" sz="1800" b="1" dirty="0">
                <a:solidFill>
                  <a:schemeClr val="tx1"/>
                </a:solidFill>
                <a:latin typeface="Arial" pitchFamily="34" charset="0"/>
              </a:rPr>
              <a:t> dos </a:t>
            </a:r>
            <a:r>
              <a:rPr lang="en-GB" altLang="pt-BR" sz="1800" b="1" dirty="0" err="1">
                <a:solidFill>
                  <a:schemeClr val="tx1"/>
                </a:solidFill>
                <a:latin typeface="Arial" pitchFamily="34" charset="0"/>
              </a:rPr>
              <a:t>documentos</a:t>
            </a:r>
            <a:endParaRPr lang="en-GB" altLang="pt-BR" sz="1800" b="1" dirty="0">
              <a:solidFill>
                <a:schemeClr val="tx1"/>
              </a:solidFill>
              <a:latin typeface="Arial" pitchFamily="34" charset="0"/>
            </a:endParaRPr>
          </a:p>
          <a:p>
            <a:pPr algn="ctr" eaLnBrk="1" hangingPunct="1">
              <a:buClr>
                <a:srgbClr val="993300"/>
              </a:buClr>
            </a:pPr>
            <a:r>
              <a:rPr lang="en-GB" altLang="pt-BR" sz="1800" b="1" dirty="0">
                <a:solidFill>
                  <a:schemeClr val="tx1"/>
                </a:solidFill>
                <a:latin typeface="Arial" pitchFamily="34" charset="0"/>
              </a:rPr>
              <a:t>de </a:t>
            </a:r>
            <a:r>
              <a:rPr lang="en-GB" altLang="pt-BR" sz="1800" b="1" dirty="0" err="1">
                <a:solidFill>
                  <a:schemeClr val="tx1"/>
                </a:solidFill>
                <a:latin typeface="Arial" pitchFamily="34" charset="0"/>
              </a:rPr>
              <a:t>cada</a:t>
            </a:r>
            <a:r>
              <a:rPr lang="en-GB" altLang="pt-BR" sz="1800" b="1" dirty="0">
                <a:solidFill>
                  <a:schemeClr val="tx1"/>
                </a:solidFill>
                <a:latin typeface="Arial" pitchFamily="34" charset="0"/>
              </a:rPr>
              <a:t> </a:t>
            </a:r>
            <a:r>
              <a:rPr lang="en-GB" altLang="pt-BR" sz="1800" b="1" dirty="0" err="1">
                <a:solidFill>
                  <a:schemeClr val="tx1"/>
                </a:solidFill>
                <a:latin typeface="Arial" pitchFamily="34" charset="0"/>
              </a:rPr>
              <a:t>processo</a:t>
            </a:r>
            <a:endParaRPr lang="en-GB" altLang="pt-BR" sz="1800" b="1" dirty="0">
              <a:solidFill>
                <a:schemeClr val="tx1"/>
              </a:solidFill>
              <a:latin typeface="Arial" pitchFamily="34" charset="0"/>
            </a:endParaRPr>
          </a:p>
        </p:txBody>
      </p:sp>
      <p:sp>
        <p:nvSpPr>
          <p:cNvPr id="19462" name="Rectangle 5"/>
          <p:cNvSpPr>
            <a:spLocks noChangeArrowheads="1"/>
          </p:cNvSpPr>
          <p:nvPr/>
        </p:nvSpPr>
        <p:spPr bwMode="auto">
          <a:xfrm>
            <a:off x="2654081" y="2871190"/>
            <a:ext cx="7774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Font typeface="Wingdings" pitchFamily="2" charset="2"/>
              <a:buChar char=""/>
            </a:pPr>
            <a:r>
              <a:rPr lang="en-GB" altLang="pt-BR" sz="1600" b="1" dirty="0">
                <a:solidFill>
                  <a:srgbClr val="000099"/>
                </a:solidFill>
                <a:latin typeface="Arial" pitchFamily="34" charset="0"/>
              </a:rPr>
              <a:t> </a:t>
            </a:r>
            <a:r>
              <a:rPr lang="en-GB" altLang="pt-BR" sz="1600" b="1" dirty="0">
                <a:solidFill>
                  <a:schemeClr val="tx1"/>
                </a:solidFill>
                <a:latin typeface="Arial" pitchFamily="34" charset="0"/>
              </a:rPr>
              <a:t>INSS</a:t>
            </a:r>
          </a:p>
          <a:p>
            <a:pPr eaLnBrk="1" hangingPunct="1">
              <a:buFont typeface="Wingdings" pitchFamily="2" charset="2"/>
              <a:buChar char=""/>
            </a:pPr>
            <a:r>
              <a:rPr lang="en-GB" altLang="pt-BR" sz="1600" b="1" dirty="0">
                <a:solidFill>
                  <a:schemeClr val="tx1"/>
                </a:solidFill>
                <a:latin typeface="Arial" pitchFamily="34" charset="0"/>
              </a:rPr>
              <a:t> RPPS</a:t>
            </a:r>
          </a:p>
        </p:txBody>
      </p:sp>
      <p:pic>
        <p:nvPicPr>
          <p:cNvPr id="19463" name="Picture 6"/>
          <p:cNvPicPr>
            <a:picLocks noChangeAspect="1" noChangeArrowheads="1"/>
          </p:cNvPicPr>
          <p:nvPr/>
        </p:nvPicPr>
        <p:blipFill>
          <a:blip r:embed="rId4">
            <a:extLst>
              <a:ext uri="{28A0092B-C50C-407E-A947-70E740481C1C}">
                <a14:useLocalDpi xmlns:a14="http://schemas.microsoft.com/office/drawing/2010/main" val="0"/>
              </a:ext>
            </a:extLst>
          </a:blip>
          <a:srcRect r="12979" b="5798"/>
          <a:stretch>
            <a:fillRect/>
          </a:stretch>
        </p:blipFill>
        <p:spPr bwMode="auto">
          <a:xfrm>
            <a:off x="8358541" y="1658433"/>
            <a:ext cx="1217485" cy="1392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9464" name="Text Box 7"/>
          <p:cNvSpPr txBox="1">
            <a:spLocks noChangeArrowheads="1"/>
          </p:cNvSpPr>
          <p:nvPr/>
        </p:nvSpPr>
        <p:spPr bwMode="auto">
          <a:xfrm>
            <a:off x="5254811" y="4437112"/>
            <a:ext cx="1912919" cy="6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2000" b="1" dirty="0" err="1">
                <a:solidFill>
                  <a:schemeClr val="tx1"/>
                </a:solidFill>
                <a:latin typeface="Arial" pitchFamily="34" charset="0"/>
              </a:rPr>
              <a:t>Repositório</a:t>
            </a:r>
            <a:r>
              <a:rPr lang="en-GB" altLang="pt-BR" sz="2000" b="1" dirty="0">
                <a:solidFill>
                  <a:schemeClr val="tx1"/>
                </a:solidFill>
                <a:latin typeface="Arial" pitchFamily="34" charset="0"/>
              </a:rPr>
              <a:t> de Imagens</a:t>
            </a:r>
          </a:p>
        </p:txBody>
      </p:sp>
      <p:sp>
        <p:nvSpPr>
          <p:cNvPr id="19465" name="Text Box 8"/>
          <p:cNvSpPr txBox="1">
            <a:spLocks noChangeArrowheads="1"/>
          </p:cNvSpPr>
          <p:nvPr/>
        </p:nvSpPr>
        <p:spPr bwMode="auto">
          <a:xfrm>
            <a:off x="4897185" y="1412776"/>
            <a:ext cx="2946357" cy="659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Transmissão</a:t>
            </a:r>
            <a:r>
              <a:rPr lang="en-GB" altLang="pt-BR" sz="1800" b="1" dirty="0">
                <a:solidFill>
                  <a:schemeClr val="tx1"/>
                </a:solidFill>
                <a:latin typeface="Arial" pitchFamily="34" charset="0"/>
              </a:rPr>
              <a:t> de imagens</a:t>
            </a:r>
          </a:p>
          <a:p>
            <a:pPr algn="ctr" eaLnBrk="1" hangingPunct="1">
              <a:buClr>
                <a:srgbClr val="993300"/>
              </a:buClr>
            </a:pPr>
            <a:r>
              <a:rPr lang="en-GB" altLang="pt-BR" sz="1800" b="1" dirty="0" err="1">
                <a:solidFill>
                  <a:schemeClr val="tx1"/>
                </a:solidFill>
                <a:latin typeface="Arial" pitchFamily="34" charset="0"/>
              </a:rPr>
              <a:t>digitalizadas</a:t>
            </a:r>
            <a:endParaRPr lang="en-GB" altLang="pt-BR" sz="1800" b="1" dirty="0">
              <a:solidFill>
                <a:schemeClr val="tx1"/>
              </a:solidFill>
              <a:latin typeface="Arial" pitchFamily="34" charset="0"/>
            </a:endParaRPr>
          </a:p>
        </p:txBody>
      </p:sp>
      <p:sp>
        <p:nvSpPr>
          <p:cNvPr id="19466" name="Text Box 9"/>
          <p:cNvSpPr txBox="1">
            <a:spLocks noChangeArrowheads="1"/>
          </p:cNvSpPr>
          <p:nvPr/>
        </p:nvSpPr>
        <p:spPr bwMode="auto">
          <a:xfrm>
            <a:off x="8434189" y="692696"/>
            <a:ext cx="1138105" cy="93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1800" b="1" dirty="0" err="1">
                <a:solidFill>
                  <a:schemeClr val="tx1"/>
                </a:solidFill>
                <a:latin typeface="Arial" pitchFamily="34" charset="0"/>
              </a:rPr>
              <a:t>Servidor</a:t>
            </a:r>
            <a:endParaRPr lang="en-GB" altLang="pt-BR" sz="1800" b="1" dirty="0">
              <a:solidFill>
                <a:schemeClr val="tx1"/>
              </a:solidFill>
              <a:latin typeface="Arial" pitchFamily="34" charset="0"/>
            </a:endParaRPr>
          </a:p>
          <a:p>
            <a:pPr algn="ctr" eaLnBrk="1" hangingPunct="1">
              <a:buClr>
                <a:srgbClr val="993300"/>
              </a:buClr>
            </a:pPr>
            <a:r>
              <a:rPr lang="en-GB" altLang="pt-BR" sz="1800" b="1" dirty="0">
                <a:solidFill>
                  <a:schemeClr val="tx1"/>
                </a:solidFill>
                <a:latin typeface="Arial" pitchFamily="34" charset="0"/>
              </a:rPr>
              <a:t>Internet</a:t>
            </a:r>
          </a:p>
          <a:p>
            <a:pPr algn="ctr" eaLnBrk="1" hangingPunct="1">
              <a:buClr>
                <a:srgbClr val="993300"/>
              </a:buClr>
            </a:pPr>
            <a:r>
              <a:rPr lang="en-GB" altLang="pt-BR" sz="1800" b="1" dirty="0">
                <a:solidFill>
                  <a:schemeClr val="tx1"/>
                </a:solidFill>
                <a:latin typeface="Arial" pitchFamily="34" charset="0"/>
              </a:rPr>
              <a:t>Intranet</a:t>
            </a:r>
          </a:p>
        </p:txBody>
      </p:sp>
      <p:pic>
        <p:nvPicPr>
          <p:cNvPr id="19467" name="Picture 10"/>
          <p:cNvPicPr>
            <a:picLocks noChangeAspect="1" noChangeArrowheads="1"/>
          </p:cNvPicPr>
          <p:nvPr/>
        </p:nvPicPr>
        <p:blipFill>
          <a:blip r:embed="rId5">
            <a:extLst>
              <a:ext uri="{28A0092B-C50C-407E-A947-70E740481C1C}">
                <a14:useLocalDpi xmlns:a14="http://schemas.microsoft.com/office/drawing/2010/main" val="0"/>
              </a:ext>
            </a:extLst>
          </a:blip>
          <a:srcRect b="1323"/>
          <a:stretch>
            <a:fillRect/>
          </a:stretch>
        </p:blipFill>
        <p:spPr bwMode="auto">
          <a:xfrm>
            <a:off x="5603482" y="5085184"/>
            <a:ext cx="1228916" cy="114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 name="Text Box 11"/>
          <p:cNvSpPr txBox="1">
            <a:spLocks noChangeArrowheads="1"/>
          </p:cNvSpPr>
          <p:nvPr/>
        </p:nvSpPr>
        <p:spPr bwMode="auto">
          <a:xfrm>
            <a:off x="2410202" y="5240992"/>
            <a:ext cx="1699525" cy="799933"/>
          </a:xfrm>
          <a:prstGeom prst="rect">
            <a:avLst/>
          </a:prstGeom>
          <a:solidFill>
            <a:schemeClr val="bg2"/>
          </a:solidFill>
          <a:ln w="9525">
            <a:noFill/>
            <a:round/>
            <a:headEnd/>
            <a:tailEnd/>
          </a:ln>
          <a:effectLst>
            <a:outerShdw dist="17819" dir="2700000" algn="ctr" rotWithShape="0">
              <a:srgbClr val="FFFFFF"/>
            </a:outerShdw>
          </a:effectLst>
        </p:spPr>
        <p:txBody>
          <a:bodyPr lIns="0" tIns="0" rIns="0" bIns="0"/>
          <a:lstStyle/>
          <a:p>
            <a:pPr algn="ctr">
              <a:buClr>
                <a:srgbClr val="993300"/>
              </a:buClr>
              <a:tabLst>
                <a:tab pos="0" algn="l"/>
                <a:tab pos="497412" algn="l"/>
                <a:tab pos="996588" algn="l"/>
                <a:tab pos="1495763" algn="l"/>
                <a:tab pos="1994939" algn="l"/>
                <a:tab pos="2494114" algn="l"/>
                <a:tab pos="2993290" algn="l"/>
                <a:tab pos="3492465" algn="l"/>
                <a:tab pos="3991641" algn="l"/>
                <a:tab pos="4490816" algn="l"/>
                <a:tab pos="4989992" algn="l"/>
                <a:tab pos="5489167" algn="l"/>
                <a:tab pos="5988343" algn="l"/>
                <a:tab pos="6487518" algn="l"/>
                <a:tab pos="6986695" algn="l"/>
                <a:tab pos="7485870" algn="l"/>
                <a:tab pos="7985046" algn="l"/>
                <a:tab pos="8484221" algn="l"/>
                <a:tab pos="8983397" algn="l"/>
                <a:tab pos="9482572" algn="l"/>
                <a:tab pos="9981748" algn="l"/>
              </a:tabLst>
              <a:defRPr/>
            </a:pPr>
            <a:r>
              <a:rPr lang="en-GB" sz="1800" b="1" dirty="0">
                <a:latin typeface="Arial" charset="0"/>
              </a:rPr>
              <a:t>Consulta Imagens Aprovadas</a:t>
            </a:r>
            <a:r>
              <a:rPr lang="en-GB" sz="1800" dirty="0">
                <a:latin typeface="Arial" charset="0"/>
              </a:rPr>
              <a:t> </a:t>
            </a:r>
          </a:p>
        </p:txBody>
      </p:sp>
      <p:sp>
        <p:nvSpPr>
          <p:cNvPr id="20492" name="Text Box 12"/>
          <p:cNvSpPr txBox="1">
            <a:spLocks noChangeArrowheads="1"/>
          </p:cNvSpPr>
          <p:nvPr/>
        </p:nvSpPr>
        <p:spPr bwMode="auto">
          <a:xfrm>
            <a:off x="8303288" y="5355269"/>
            <a:ext cx="1911014" cy="532812"/>
          </a:xfrm>
          <a:prstGeom prst="rect">
            <a:avLst/>
          </a:prstGeom>
          <a:solidFill>
            <a:schemeClr val="bg2"/>
          </a:solidFill>
          <a:ln w="9525">
            <a:noFill/>
            <a:round/>
            <a:headEnd/>
            <a:tailEnd/>
          </a:ln>
          <a:effectLst>
            <a:outerShdw dist="17819" dir="2700000" algn="ctr" rotWithShape="0">
              <a:srgbClr val="FFFFFF"/>
            </a:outerShdw>
          </a:effectLst>
        </p:spPr>
        <p:txBody>
          <a:bodyPr lIns="0" tIns="0" rIns="0" bIns="0"/>
          <a:lstStyle/>
          <a:p>
            <a:pPr algn="ctr">
              <a:buClr>
                <a:srgbClr val="993300"/>
              </a:buClr>
              <a:tabLst>
                <a:tab pos="0" algn="l"/>
                <a:tab pos="497412" algn="l"/>
                <a:tab pos="996588" algn="l"/>
                <a:tab pos="1495763" algn="l"/>
                <a:tab pos="1994939" algn="l"/>
                <a:tab pos="2494114" algn="l"/>
                <a:tab pos="2993290" algn="l"/>
                <a:tab pos="3492465" algn="l"/>
                <a:tab pos="3991641" algn="l"/>
                <a:tab pos="4490816" algn="l"/>
                <a:tab pos="4989992" algn="l"/>
                <a:tab pos="5489167" algn="l"/>
                <a:tab pos="5988343" algn="l"/>
                <a:tab pos="6487518" algn="l"/>
                <a:tab pos="6986695" algn="l"/>
                <a:tab pos="7485870" algn="l"/>
                <a:tab pos="7985046" algn="l"/>
                <a:tab pos="8484221" algn="l"/>
                <a:tab pos="8983397" algn="l"/>
                <a:tab pos="9482572" algn="l"/>
                <a:tab pos="9981748" algn="l"/>
              </a:tabLst>
              <a:defRPr/>
            </a:pPr>
            <a:r>
              <a:rPr lang="en-GB" sz="1800" b="1" dirty="0">
                <a:latin typeface="Arial" charset="0"/>
              </a:rPr>
              <a:t>Análise do Requerimento</a:t>
            </a:r>
          </a:p>
        </p:txBody>
      </p:sp>
      <p:pic>
        <p:nvPicPr>
          <p:cNvPr id="19470" name="Picture 13"/>
          <p:cNvPicPr>
            <a:picLocks noChangeAspect="1" noChangeArrowheads="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39626" y="3088314"/>
            <a:ext cx="1474700" cy="1104194"/>
          </a:xfrm>
          <a:prstGeom prst="rect">
            <a:avLst/>
          </a:prstGeom>
          <a:noFill/>
          <a:ln w="9525">
            <a:solidFill>
              <a:schemeClr val="accent3">
                <a:lumMod val="40000"/>
                <a:lumOff val="60000"/>
              </a:schemeClr>
            </a:solidFill>
            <a:round/>
            <a:headEnd/>
            <a:tailEnd/>
          </a:ln>
          <a:extLst>
            <a:ext uri="{909E8E84-426E-40DD-AFC4-6F175D3DCCD1}">
              <a14:hiddenFill xmlns:a14="http://schemas.microsoft.com/office/drawing/2010/main">
                <a:solidFill>
                  <a:srgbClr val="FFFFFF"/>
                </a:solidFill>
              </a14:hiddenFill>
            </a:ext>
          </a:extLst>
        </p:spPr>
      </p:pic>
      <p:sp>
        <p:nvSpPr>
          <p:cNvPr id="19471" name="Rectangle 14"/>
          <p:cNvSpPr>
            <a:spLocks noChangeArrowheads="1"/>
          </p:cNvSpPr>
          <p:nvPr/>
        </p:nvSpPr>
        <p:spPr bwMode="auto">
          <a:xfrm>
            <a:off x="5896897" y="3558276"/>
            <a:ext cx="71829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1000" b="1" dirty="0">
                <a:solidFill>
                  <a:schemeClr val="tx1"/>
                </a:solidFill>
                <a:latin typeface="Arial" pitchFamily="34" charset="0"/>
              </a:rPr>
              <a:t>SISTEMA</a:t>
            </a:r>
          </a:p>
        </p:txBody>
      </p:sp>
      <p:sp>
        <p:nvSpPr>
          <p:cNvPr id="19472" name="WordArt 15"/>
          <p:cNvSpPr>
            <a:spLocks noChangeArrowheads="1" noChangeShapeType="1" noTextEdit="1"/>
          </p:cNvSpPr>
          <p:nvPr/>
        </p:nvSpPr>
        <p:spPr bwMode="auto">
          <a:xfrm>
            <a:off x="5087888" y="2992608"/>
            <a:ext cx="2284452" cy="1142762"/>
          </a:xfrm>
          <a:prstGeom prst="rect">
            <a:avLst/>
          </a:prstGeom>
        </p:spPr>
        <p:txBody>
          <a:bodyPr spcFirstLastPara="1" wrap="none" fromWordArt="1">
            <a:prstTxWarp prst="textArchUp">
              <a:avLst>
                <a:gd name="adj" fmla="val 9731172"/>
              </a:avLst>
            </a:prstTxWarp>
          </a:bodyPr>
          <a:lstStyle/>
          <a:p>
            <a:pPr algn="ctr"/>
            <a:r>
              <a:rPr lang="pt-BR" sz="4000" kern="10" dirty="0">
                <a:ln w="9360">
                  <a:solidFill>
                    <a:schemeClr val="tx1"/>
                  </a:solidFill>
                  <a:miter lim="800000"/>
                  <a:headEnd/>
                  <a:tailEnd/>
                </a:ln>
                <a:latin typeface="Arial"/>
                <a:cs typeface="Arial"/>
              </a:rPr>
              <a:t>Controle</a:t>
            </a:r>
            <a:r>
              <a:rPr lang="pt-BR" sz="4000" kern="10" dirty="0">
                <a:ln w="9360">
                  <a:solidFill>
                    <a:srgbClr val="993300"/>
                  </a:solidFill>
                  <a:miter lim="800000"/>
                  <a:headEnd/>
                  <a:tailEnd/>
                </a:ln>
                <a:latin typeface="Arial"/>
                <a:cs typeface="Arial"/>
              </a:rPr>
              <a:t> </a:t>
            </a:r>
            <a:r>
              <a:rPr lang="pt-BR" sz="4000" kern="10" dirty="0">
                <a:ln w="9360">
                  <a:solidFill>
                    <a:schemeClr val="tx1"/>
                  </a:solidFill>
                  <a:miter lim="800000"/>
                  <a:headEnd/>
                  <a:tailEnd/>
                </a:ln>
                <a:latin typeface="Arial"/>
                <a:cs typeface="Arial"/>
              </a:rPr>
              <a:t>de</a:t>
            </a:r>
            <a:r>
              <a:rPr lang="pt-BR" sz="4000" kern="10" dirty="0">
                <a:ln w="9360">
                  <a:solidFill>
                    <a:srgbClr val="993300"/>
                  </a:solidFill>
                  <a:miter lim="800000"/>
                  <a:headEnd/>
                  <a:tailEnd/>
                </a:ln>
                <a:latin typeface="Arial"/>
                <a:cs typeface="Arial"/>
              </a:rPr>
              <a:t> </a:t>
            </a:r>
            <a:r>
              <a:rPr lang="pt-BR" sz="4000" kern="10" dirty="0">
                <a:ln w="9360">
                  <a:solidFill>
                    <a:schemeClr val="tx1"/>
                  </a:solidFill>
                  <a:miter lim="800000"/>
                  <a:headEnd/>
                  <a:tailEnd/>
                </a:ln>
                <a:latin typeface="Arial"/>
                <a:cs typeface="Arial"/>
              </a:rPr>
              <a:t>Qualidade</a:t>
            </a:r>
          </a:p>
        </p:txBody>
      </p:sp>
      <p:sp>
        <p:nvSpPr>
          <p:cNvPr id="19473" name="Line 16"/>
          <p:cNvSpPr>
            <a:spLocks noChangeShapeType="1"/>
          </p:cNvSpPr>
          <p:nvPr/>
        </p:nvSpPr>
        <p:spPr bwMode="auto">
          <a:xfrm flipH="1">
            <a:off x="7464151" y="2839764"/>
            <a:ext cx="802935" cy="523869"/>
          </a:xfrm>
          <a:prstGeom prst="line">
            <a:avLst/>
          </a:prstGeom>
          <a:noFill/>
          <a:ln w="2844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9474" name="Line 17"/>
          <p:cNvSpPr>
            <a:spLocks noChangeShapeType="1"/>
          </p:cNvSpPr>
          <p:nvPr/>
        </p:nvSpPr>
        <p:spPr bwMode="auto">
          <a:xfrm>
            <a:off x="6169354" y="4211078"/>
            <a:ext cx="1906" cy="305689"/>
          </a:xfrm>
          <a:prstGeom prst="line">
            <a:avLst/>
          </a:prstGeom>
          <a:noFill/>
          <a:ln w="2844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9475" name="Rectangle 18"/>
          <p:cNvSpPr>
            <a:spLocks noChangeArrowheads="1"/>
          </p:cNvSpPr>
          <p:nvPr/>
        </p:nvSpPr>
        <p:spPr bwMode="auto">
          <a:xfrm>
            <a:off x="2945591" y="4801029"/>
            <a:ext cx="59952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2000" b="1" dirty="0">
                <a:solidFill>
                  <a:schemeClr val="accent2">
                    <a:lumMod val="50000"/>
                  </a:schemeClr>
                </a:solidFill>
                <a:latin typeface="Arial" pitchFamily="34" charset="0"/>
              </a:rPr>
              <a:t>INSS</a:t>
            </a:r>
          </a:p>
        </p:txBody>
      </p:sp>
      <p:sp>
        <p:nvSpPr>
          <p:cNvPr id="19476" name="Rectangle 19"/>
          <p:cNvSpPr>
            <a:spLocks noChangeArrowheads="1"/>
          </p:cNvSpPr>
          <p:nvPr/>
        </p:nvSpPr>
        <p:spPr bwMode="auto">
          <a:xfrm>
            <a:off x="9037439" y="5013176"/>
            <a:ext cx="7309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1800" b="1" dirty="0">
                <a:solidFill>
                  <a:schemeClr val="accent2">
                    <a:lumMod val="50000"/>
                  </a:schemeClr>
                </a:solidFill>
                <a:latin typeface="Arial" pitchFamily="34" charset="0"/>
              </a:rPr>
              <a:t>I N S </a:t>
            </a:r>
            <a:r>
              <a:rPr lang="en-GB" altLang="pt-BR" sz="1800" b="1" dirty="0" err="1">
                <a:solidFill>
                  <a:schemeClr val="accent2">
                    <a:lumMod val="50000"/>
                  </a:schemeClr>
                </a:solidFill>
                <a:latin typeface="Arial" pitchFamily="34" charset="0"/>
              </a:rPr>
              <a:t>S</a:t>
            </a:r>
            <a:endParaRPr lang="en-GB" altLang="pt-BR" sz="1800" b="1" dirty="0">
              <a:solidFill>
                <a:schemeClr val="accent2">
                  <a:lumMod val="50000"/>
                </a:schemeClr>
              </a:solidFill>
              <a:latin typeface="Arial" pitchFamily="34" charset="0"/>
            </a:endParaRPr>
          </a:p>
        </p:txBody>
      </p:sp>
      <p:sp>
        <p:nvSpPr>
          <p:cNvPr id="19477" name="Line 20"/>
          <p:cNvSpPr>
            <a:spLocks noChangeShapeType="1"/>
          </p:cNvSpPr>
          <p:nvPr/>
        </p:nvSpPr>
        <p:spPr bwMode="auto">
          <a:xfrm flipH="1">
            <a:off x="3713426" y="2535504"/>
            <a:ext cx="142897" cy="1428"/>
          </a:xfrm>
          <a:prstGeom prst="line">
            <a:avLst/>
          </a:prstGeom>
          <a:noFill/>
          <a:ln w="93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9478" name="Line 21"/>
          <p:cNvSpPr>
            <a:spLocks noChangeShapeType="1"/>
          </p:cNvSpPr>
          <p:nvPr/>
        </p:nvSpPr>
        <p:spPr bwMode="auto">
          <a:xfrm flipH="1">
            <a:off x="3915387" y="2708920"/>
            <a:ext cx="4395521" cy="1429"/>
          </a:xfrm>
          <a:prstGeom prst="line">
            <a:avLst/>
          </a:prstGeom>
          <a:noFill/>
          <a:ln w="2844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19479" name="WordArt 22"/>
          <p:cNvSpPr>
            <a:spLocks noChangeArrowheads="1" noChangeShapeType="1" noTextEdit="1"/>
          </p:cNvSpPr>
          <p:nvPr/>
        </p:nvSpPr>
        <p:spPr bwMode="auto">
          <a:xfrm>
            <a:off x="8202307" y="3145452"/>
            <a:ext cx="1592829" cy="228552"/>
          </a:xfrm>
          <a:prstGeom prst="rect">
            <a:avLst/>
          </a:prstGeom>
        </p:spPr>
        <p:txBody>
          <a:bodyPr wrap="none" fromWordArt="1">
            <a:prstTxWarp prst="textPlain">
              <a:avLst>
                <a:gd name="adj" fmla="val 50000"/>
              </a:avLst>
            </a:prstTxWarp>
            <a:scene3d>
              <a:camera prst="legacyObliqueTopLeft"/>
              <a:lightRig rig="legacyFlat3" dir="b"/>
            </a:scene3d>
            <a:sp3d extrusionH="11100" prstMaterial="legacyMatte">
              <a:extrusionClr>
                <a:srgbClr val="FF6600"/>
              </a:extrusionClr>
            </a:sp3d>
          </a:bodyPr>
          <a:lstStyle/>
          <a:p>
            <a:pPr algn="ctr"/>
            <a:r>
              <a:rPr lang="pt-BR" sz="4000" kern="10" spc="798" dirty="0">
                <a:ln w="9525">
                  <a:round/>
                  <a:headEnd/>
                  <a:tailEnd/>
                </a:ln>
                <a:solidFill>
                  <a:schemeClr val="accent2">
                    <a:lumMod val="50000"/>
                  </a:schemeClr>
                </a:solidFill>
                <a:latin typeface="Arial"/>
                <a:cs typeface="Arial"/>
              </a:rPr>
              <a:t>DATAPREV</a:t>
            </a:r>
          </a:p>
        </p:txBody>
      </p:sp>
      <p:sp>
        <p:nvSpPr>
          <p:cNvPr id="19480" name="WordArt 23"/>
          <p:cNvSpPr>
            <a:spLocks noChangeArrowheads="1" noChangeShapeType="1" noTextEdit="1"/>
          </p:cNvSpPr>
          <p:nvPr/>
        </p:nvSpPr>
        <p:spPr bwMode="auto">
          <a:xfrm>
            <a:off x="5468204" y="6269478"/>
            <a:ext cx="1592829" cy="228552"/>
          </a:xfrm>
          <a:prstGeom prst="rect">
            <a:avLst/>
          </a:prstGeom>
        </p:spPr>
        <p:txBody>
          <a:bodyPr wrap="none" fromWordArt="1">
            <a:prstTxWarp prst="textPlain">
              <a:avLst>
                <a:gd name="adj" fmla="val 50000"/>
              </a:avLst>
            </a:prstTxWarp>
            <a:scene3d>
              <a:camera prst="legacyObliqueTopLeft"/>
              <a:lightRig rig="legacyFlat3" dir="b"/>
            </a:scene3d>
            <a:sp3d extrusionH="11100" prstMaterial="legacyMatte">
              <a:extrusionClr>
                <a:srgbClr val="FF6600"/>
              </a:extrusionClr>
            </a:sp3d>
          </a:bodyPr>
          <a:lstStyle/>
          <a:p>
            <a:pPr algn="ctr"/>
            <a:r>
              <a:rPr lang="pt-BR" sz="4000" kern="10" spc="798" dirty="0">
                <a:ln w="9525">
                  <a:round/>
                  <a:headEnd/>
                  <a:tailEnd/>
                </a:ln>
                <a:solidFill>
                  <a:schemeClr val="accent2">
                    <a:lumMod val="50000"/>
                  </a:schemeClr>
                </a:solidFill>
                <a:latin typeface="Arial"/>
                <a:cs typeface="Arial"/>
              </a:rPr>
              <a:t>DATAPREV</a:t>
            </a:r>
          </a:p>
        </p:txBody>
      </p:sp>
      <p:sp>
        <p:nvSpPr>
          <p:cNvPr id="19481" name="Text Box 24"/>
          <p:cNvSpPr txBox="1">
            <a:spLocks noChangeArrowheads="1"/>
          </p:cNvSpPr>
          <p:nvPr/>
        </p:nvSpPr>
        <p:spPr bwMode="auto">
          <a:xfrm>
            <a:off x="8918699" y="5903794"/>
            <a:ext cx="902464" cy="41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2000" b="1" dirty="0">
                <a:solidFill>
                  <a:schemeClr val="accent2">
                    <a:lumMod val="50000"/>
                  </a:schemeClr>
                </a:solidFill>
                <a:latin typeface="Arial" pitchFamily="34" charset="0"/>
              </a:rPr>
              <a:t>RPPS</a:t>
            </a:r>
          </a:p>
        </p:txBody>
      </p:sp>
      <p:sp>
        <p:nvSpPr>
          <p:cNvPr id="19482" name="Text Box 25"/>
          <p:cNvSpPr txBox="1">
            <a:spLocks noChangeArrowheads="1"/>
          </p:cNvSpPr>
          <p:nvPr/>
        </p:nvSpPr>
        <p:spPr bwMode="auto">
          <a:xfrm>
            <a:off x="2743629" y="6096634"/>
            <a:ext cx="1257496" cy="41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2000" b="1" dirty="0">
                <a:solidFill>
                  <a:schemeClr val="accent2">
                    <a:lumMod val="50000"/>
                  </a:schemeClr>
                </a:solidFill>
                <a:latin typeface="Arial" pitchFamily="34" charset="0"/>
              </a:rPr>
              <a:t>RPPS</a:t>
            </a:r>
          </a:p>
        </p:txBody>
      </p:sp>
      <p:sp>
        <p:nvSpPr>
          <p:cNvPr id="19483" name="WordArt 26"/>
          <p:cNvSpPr>
            <a:spLocks noChangeArrowheads="1" noChangeShapeType="1" noTextEdit="1"/>
          </p:cNvSpPr>
          <p:nvPr/>
        </p:nvSpPr>
        <p:spPr bwMode="auto">
          <a:xfrm>
            <a:off x="3191374" y="167130"/>
            <a:ext cx="5592048" cy="454248"/>
          </a:xfrm>
          <a:prstGeom prst="rect">
            <a:avLst/>
          </a:prstGeom>
        </p:spPr>
        <p:txBody>
          <a:bodyPr wrap="none" fromWordArt="1">
            <a:prstTxWarp prst="textPlain">
              <a:avLst>
                <a:gd name="adj" fmla="val 50000"/>
              </a:avLst>
            </a:prstTxWarp>
          </a:bodyPr>
          <a:lstStyle/>
          <a:p>
            <a:pPr algn="ctr"/>
            <a:r>
              <a:rPr lang="pt-BR" sz="4000" kern="1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a:rPr>
              <a:t>DIGITALIZAÇÃO</a:t>
            </a:r>
          </a:p>
        </p:txBody>
      </p:sp>
    </p:spTree>
    <p:extLst>
      <p:ext uri="{BB962C8B-B14F-4D97-AF65-F5344CB8AC3E}">
        <p14:creationId xmlns:p14="http://schemas.microsoft.com/office/powerpoint/2010/main" val="3537919460"/>
      </p:ext>
    </p:extLst>
  </p:cSld>
  <p:clrMapOvr>
    <a:masterClrMapping/>
  </p:clrMapOvr>
  <p:transition>
    <p:pull dir="l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1"/>
          <p:cNvSpPr>
            <a:spLocks noChangeArrowheads="1" noChangeShapeType="1" noTextEdit="1"/>
          </p:cNvSpPr>
          <p:nvPr/>
        </p:nvSpPr>
        <p:spPr bwMode="auto">
          <a:xfrm>
            <a:off x="2446403" y="1052770"/>
            <a:ext cx="7480198" cy="431393"/>
          </a:xfrm>
          <a:prstGeom prst="rect">
            <a:avLst/>
          </a:prstGeom>
        </p:spPr>
        <p:txBody>
          <a:bodyPr wrap="none" fromWordArt="1">
            <a:prstTxWarp prst="textPlain">
              <a:avLst>
                <a:gd name="adj" fmla="val 50000"/>
              </a:avLst>
            </a:prstTxWarp>
            <a:scene3d>
              <a:camera prst="legacyObliqueTopLeft"/>
              <a:lightRig rig="legacyFlat3" dir="b"/>
            </a:scene3d>
            <a:sp3d extrusionH="49200" prstMaterial="legacyMatte">
              <a:extrusionClr>
                <a:srgbClr val="008080"/>
              </a:extrusionClr>
            </a:sp3d>
          </a:bodyPr>
          <a:lstStyle/>
          <a:p>
            <a:pPr algn="ctr"/>
            <a:r>
              <a:rPr lang="pt-BR" sz="4000" kern="10" spc="798">
                <a:ln w="9525">
                  <a:round/>
                  <a:headEnd/>
                  <a:tailEnd/>
                </a:ln>
                <a:solidFill>
                  <a:srgbClr val="CC3300"/>
                </a:solidFill>
                <a:latin typeface="Arial Black"/>
              </a:rPr>
              <a:t>REQUERIMENTO DE COMPENSAÇÃO PREVIDENCIÁRIA</a:t>
            </a:r>
          </a:p>
        </p:txBody>
      </p:sp>
      <p:sp>
        <p:nvSpPr>
          <p:cNvPr id="20483" name="Rectangle 2"/>
          <p:cNvSpPr>
            <a:spLocks noChangeArrowheads="1"/>
          </p:cNvSpPr>
          <p:nvPr/>
        </p:nvSpPr>
        <p:spPr bwMode="auto">
          <a:xfrm>
            <a:off x="2122502" y="3439713"/>
            <a:ext cx="90409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Font typeface="Wingdings" pitchFamily="2" charset="2"/>
              <a:buChar char=""/>
            </a:pPr>
            <a:r>
              <a:rPr lang="en-GB" altLang="pt-BR" sz="2000" b="1">
                <a:solidFill>
                  <a:srgbClr val="993300"/>
                </a:solidFill>
                <a:latin typeface="Arial" pitchFamily="34" charset="0"/>
              </a:rPr>
              <a:t>INSS</a:t>
            </a:r>
          </a:p>
          <a:p>
            <a:pPr eaLnBrk="1" hangingPunct="1">
              <a:buFont typeface="Wingdings" pitchFamily="2" charset="2"/>
              <a:buChar char=""/>
            </a:pPr>
            <a:r>
              <a:rPr lang="en-GB" altLang="pt-BR" sz="2000" b="1">
                <a:solidFill>
                  <a:srgbClr val="993300"/>
                </a:solidFill>
                <a:latin typeface="Arial" pitchFamily="34" charset="0"/>
              </a:rPr>
              <a:t>RPPS</a:t>
            </a:r>
          </a:p>
        </p:txBody>
      </p:sp>
      <p:sp>
        <p:nvSpPr>
          <p:cNvPr id="20484" name="Text Box 3"/>
          <p:cNvSpPr txBox="1">
            <a:spLocks noChangeArrowheads="1"/>
          </p:cNvSpPr>
          <p:nvPr/>
        </p:nvSpPr>
        <p:spPr bwMode="auto">
          <a:xfrm>
            <a:off x="1598546" y="1567013"/>
            <a:ext cx="1926782" cy="72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2000" b="1">
                <a:solidFill>
                  <a:srgbClr val="993300"/>
                </a:solidFill>
                <a:latin typeface="Arial" pitchFamily="34" charset="0"/>
              </a:rPr>
              <a:t>Solicitação de</a:t>
            </a:r>
          </a:p>
          <a:p>
            <a:pPr eaLnBrk="1" hangingPunct="1">
              <a:buClr>
                <a:srgbClr val="993300"/>
              </a:buClr>
            </a:pPr>
            <a:r>
              <a:rPr lang="en-GB" altLang="pt-BR" sz="2000" b="1">
                <a:solidFill>
                  <a:srgbClr val="993300"/>
                </a:solidFill>
                <a:latin typeface="Arial" pitchFamily="34" charset="0"/>
              </a:rPr>
              <a:t>Requerimento</a:t>
            </a:r>
          </a:p>
        </p:txBody>
      </p:sp>
      <p:pic>
        <p:nvPicPr>
          <p:cNvPr id="2048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2466" y="2246956"/>
            <a:ext cx="1021240" cy="1171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486" name="Text Box 5"/>
          <p:cNvSpPr txBox="1">
            <a:spLocks noChangeArrowheads="1"/>
          </p:cNvSpPr>
          <p:nvPr/>
        </p:nvSpPr>
        <p:spPr bwMode="auto">
          <a:xfrm>
            <a:off x="5281485" y="1891271"/>
            <a:ext cx="1141311" cy="41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pPr>
            <a:r>
              <a:rPr lang="en-GB" altLang="pt-BR" sz="2000" b="1">
                <a:solidFill>
                  <a:srgbClr val="993300"/>
                </a:solidFill>
                <a:latin typeface="Arial" pitchFamily="34" charset="0"/>
              </a:rPr>
              <a:t>Críticas</a:t>
            </a:r>
          </a:p>
        </p:txBody>
      </p:sp>
      <p:sp>
        <p:nvSpPr>
          <p:cNvPr id="20487" name="Rectangle 6"/>
          <p:cNvSpPr>
            <a:spLocks noChangeArrowheads="1"/>
          </p:cNvSpPr>
          <p:nvPr/>
        </p:nvSpPr>
        <p:spPr bwMode="auto">
          <a:xfrm>
            <a:off x="9322623" y="3538277"/>
            <a:ext cx="79028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eaLnBrk="1" hangingPunct="1">
              <a:buClr>
                <a:srgbClr val="993300"/>
              </a:buClr>
              <a:buFont typeface="Arial" pitchFamily="34" charset="0"/>
              <a:buChar char="•"/>
            </a:pPr>
            <a:r>
              <a:rPr lang="en-GB" altLang="pt-BR" sz="2000" b="1">
                <a:solidFill>
                  <a:srgbClr val="993300"/>
                </a:solidFill>
                <a:latin typeface="Arial" pitchFamily="34" charset="0"/>
              </a:rPr>
              <a:t>RPPS</a:t>
            </a:r>
          </a:p>
          <a:p>
            <a:pPr eaLnBrk="1" hangingPunct="1">
              <a:buClr>
                <a:srgbClr val="993300"/>
              </a:buClr>
              <a:buFont typeface="Arial" pitchFamily="34" charset="0"/>
              <a:buChar char="•"/>
            </a:pPr>
            <a:r>
              <a:rPr lang="en-GB" altLang="pt-BR" sz="2000" b="1">
                <a:solidFill>
                  <a:srgbClr val="993300"/>
                </a:solidFill>
                <a:latin typeface="Arial" pitchFamily="34" charset="0"/>
              </a:rPr>
              <a:t>INSS</a:t>
            </a:r>
          </a:p>
        </p:txBody>
      </p:sp>
      <p:sp>
        <p:nvSpPr>
          <p:cNvPr id="20488" name="Text Box 7"/>
          <p:cNvSpPr txBox="1">
            <a:spLocks noChangeArrowheads="1"/>
          </p:cNvSpPr>
          <p:nvPr/>
        </p:nvSpPr>
        <p:spPr bwMode="auto">
          <a:xfrm>
            <a:off x="7796478" y="1465592"/>
            <a:ext cx="3656267" cy="720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2000" b="1">
                <a:solidFill>
                  <a:srgbClr val="993300"/>
                </a:solidFill>
                <a:latin typeface="Arial" pitchFamily="34" charset="0"/>
              </a:rPr>
              <a:t>Análise / </a:t>
            </a:r>
          </a:p>
          <a:p>
            <a:pPr algn="ctr" eaLnBrk="1" hangingPunct="1">
              <a:buClr>
                <a:srgbClr val="993300"/>
              </a:buClr>
            </a:pPr>
            <a:r>
              <a:rPr lang="en-GB" altLang="pt-BR" sz="2000" b="1">
                <a:solidFill>
                  <a:srgbClr val="993300"/>
                </a:solidFill>
                <a:latin typeface="Arial" pitchFamily="34" charset="0"/>
              </a:rPr>
              <a:t>Concessão e Ajuste</a:t>
            </a:r>
          </a:p>
        </p:txBody>
      </p:sp>
      <p:grpSp>
        <p:nvGrpSpPr>
          <p:cNvPr id="20489" name="Group 8"/>
          <p:cNvGrpSpPr>
            <a:grpSpLocks/>
          </p:cNvGrpSpPr>
          <p:nvPr/>
        </p:nvGrpSpPr>
        <p:grpSpPr bwMode="auto">
          <a:xfrm>
            <a:off x="5153831" y="4742462"/>
            <a:ext cx="1600450" cy="965634"/>
            <a:chOff x="2435" y="2987"/>
            <a:chExt cx="756" cy="609"/>
          </a:xfrm>
        </p:grpSpPr>
        <p:pic>
          <p:nvPicPr>
            <p:cNvPr id="20498"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31" y="2987"/>
              <a:ext cx="566" cy="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499"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35" y="3231"/>
              <a:ext cx="282"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500"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14" y="3279"/>
              <a:ext cx="278"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sp>
        <p:nvSpPr>
          <p:cNvPr id="20490" name="Line 12"/>
          <p:cNvSpPr>
            <a:spLocks noChangeShapeType="1"/>
          </p:cNvSpPr>
          <p:nvPr/>
        </p:nvSpPr>
        <p:spPr bwMode="auto">
          <a:xfrm>
            <a:off x="3833459" y="2836906"/>
            <a:ext cx="1421352" cy="1429"/>
          </a:xfrm>
          <a:prstGeom prst="line">
            <a:avLst/>
          </a:prstGeom>
          <a:noFill/>
          <a:ln w="1908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20491" name="Line 13"/>
          <p:cNvSpPr>
            <a:spLocks noChangeShapeType="1"/>
          </p:cNvSpPr>
          <p:nvPr/>
        </p:nvSpPr>
        <p:spPr bwMode="auto">
          <a:xfrm>
            <a:off x="6577088" y="2836906"/>
            <a:ext cx="1421352" cy="1429"/>
          </a:xfrm>
          <a:prstGeom prst="line">
            <a:avLst/>
          </a:prstGeom>
          <a:noFill/>
          <a:ln w="1908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sp>
        <p:nvSpPr>
          <p:cNvPr id="20492" name="Line 14"/>
          <p:cNvSpPr>
            <a:spLocks noChangeShapeType="1"/>
          </p:cNvSpPr>
          <p:nvPr/>
        </p:nvSpPr>
        <p:spPr bwMode="auto">
          <a:xfrm flipH="1">
            <a:off x="7064844" y="3598272"/>
            <a:ext cx="2071059" cy="1524158"/>
          </a:xfrm>
          <a:prstGeom prst="line">
            <a:avLst/>
          </a:prstGeom>
          <a:noFill/>
          <a:ln w="1908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lIns="101599" tIns="50799" rIns="101599" bIns="50799"/>
          <a:lstStyle/>
          <a:p>
            <a:endParaRPr lang="pt-BR"/>
          </a:p>
        </p:txBody>
      </p:sp>
      <p:pic>
        <p:nvPicPr>
          <p:cNvPr id="20493"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3394" y="2191246"/>
            <a:ext cx="1259401" cy="117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494" name="Picture 1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07155" y="2189818"/>
            <a:ext cx="1747157" cy="125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495" name="Rectangle 17"/>
          <p:cNvSpPr>
            <a:spLocks noChangeArrowheads="1"/>
          </p:cNvSpPr>
          <p:nvPr/>
        </p:nvSpPr>
        <p:spPr bwMode="auto">
          <a:xfrm>
            <a:off x="9453135" y="2465509"/>
            <a:ext cx="3334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000099"/>
              </a:buClr>
            </a:pPr>
            <a:r>
              <a:rPr lang="en-GB" altLang="pt-BR" sz="1000" b="1">
                <a:solidFill>
                  <a:srgbClr val="000099"/>
                </a:solidFill>
                <a:latin typeface="Arial" pitchFamily="34" charset="0"/>
              </a:rPr>
              <a:t> APS </a:t>
            </a:r>
          </a:p>
          <a:p>
            <a:pPr algn="ctr" eaLnBrk="1" hangingPunct="1">
              <a:buClr>
                <a:srgbClr val="000099"/>
              </a:buClr>
            </a:pPr>
            <a:r>
              <a:rPr lang="en-GB" altLang="pt-BR" sz="1000" b="1">
                <a:solidFill>
                  <a:srgbClr val="000099"/>
                </a:solidFill>
                <a:latin typeface="Arial" pitchFamily="34" charset="0"/>
              </a:rPr>
              <a:t>INSS</a:t>
            </a:r>
          </a:p>
        </p:txBody>
      </p:sp>
      <p:sp>
        <p:nvSpPr>
          <p:cNvPr id="20496" name="Text Box 18"/>
          <p:cNvSpPr txBox="1">
            <a:spLocks noChangeArrowheads="1"/>
          </p:cNvSpPr>
          <p:nvPr/>
        </p:nvSpPr>
        <p:spPr bwMode="auto">
          <a:xfrm>
            <a:off x="4342174" y="5825229"/>
            <a:ext cx="3351418" cy="1028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999" tIns="51999" rIns="99999" bIns="51999">
            <a:spAutoFit/>
          </a:bodyPr>
          <a:lstStyle>
            <a:lvl1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1pPr>
            <a:lvl2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2pPr>
            <a:lvl3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3pPr>
            <a:lvl4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4pPr>
            <a:lvl5pPr eaLnBrk="0" hangingPunc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96888" algn="l"/>
                <a:tab pos="995363" algn="l"/>
                <a:tab pos="1495425" algn="l"/>
                <a:tab pos="1993900" algn="l"/>
                <a:tab pos="2493963" algn="l"/>
                <a:tab pos="2992438" algn="l"/>
                <a:tab pos="3490913" algn="l"/>
                <a:tab pos="3990975" algn="l"/>
                <a:tab pos="4489450" algn="l"/>
                <a:tab pos="4989513" algn="l"/>
                <a:tab pos="5487988" algn="l"/>
                <a:tab pos="5988050" algn="l"/>
                <a:tab pos="6486525" algn="l"/>
                <a:tab pos="6986588" algn="l"/>
                <a:tab pos="7485063" algn="l"/>
                <a:tab pos="7983538" algn="l"/>
                <a:tab pos="8483600" algn="l"/>
                <a:tab pos="8982075" algn="l"/>
                <a:tab pos="9482138" algn="l"/>
                <a:tab pos="9980613" algn="l"/>
              </a:tabLst>
              <a:defRPr sz="1200">
                <a:solidFill>
                  <a:schemeClr val="bg1"/>
                </a:solidFill>
                <a:latin typeface="Times New Roman" pitchFamily="18" charset="0"/>
                <a:cs typeface="Lucida Sans Unicode" pitchFamily="34" charset="0"/>
              </a:defRPr>
            </a:lvl9pPr>
          </a:lstStyle>
          <a:p>
            <a:pPr algn="ctr" eaLnBrk="1" hangingPunct="1">
              <a:buClr>
                <a:srgbClr val="993300"/>
              </a:buClr>
            </a:pPr>
            <a:r>
              <a:rPr lang="en-GB" altLang="pt-BR" sz="2000" b="1">
                <a:solidFill>
                  <a:srgbClr val="993300"/>
                </a:solidFill>
                <a:latin typeface="Arial" pitchFamily="34" charset="0"/>
              </a:rPr>
              <a:t>O Pagamento Será Creditado por meio da Rede Bancária</a:t>
            </a:r>
          </a:p>
        </p:txBody>
      </p:sp>
      <p:sp>
        <p:nvSpPr>
          <p:cNvPr id="20497" name="WordArt 19"/>
          <p:cNvSpPr>
            <a:spLocks noChangeArrowheads="1" noChangeShapeType="1" noTextEdit="1"/>
          </p:cNvSpPr>
          <p:nvPr/>
        </p:nvSpPr>
        <p:spPr bwMode="auto">
          <a:xfrm>
            <a:off x="5186220" y="3522564"/>
            <a:ext cx="1524238" cy="228552"/>
          </a:xfrm>
          <a:prstGeom prst="rect">
            <a:avLst/>
          </a:prstGeom>
        </p:spPr>
        <p:txBody>
          <a:bodyPr wrap="none" fromWordArt="1">
            <a:prstTxWarp prst="textPlain">
              <a:avLst>
                <a:gd name="adj" fmla="val 50000"/>
              </a:avLst>
            </a:prstTxWarp>
            <a:scene3d>
              <a:camera prst="legacyObliqueTopLeft"/>
              <a:lightRig rig="legacyFlat3" dir="b"/>
            </a:scene3d>
            <a:sp3d extrusionH="11100" prstMaterial="legacyMatte">
              <a:extrusionClr>
                <a:srgbClr val="FF6600"/>
              </a:extrusionClr>
            </a:sp3d>
          </a:bodyPr>
          <a:lstStyle/>
          <a:p>
            <a:pPr algn="ctr"/>
            <a:r>
              <a:rPr lang="pt-BR" sz="4000" kern="10" spc="798">
                <a:ln w="9525">
                  <a:round/>
                  <a:headEnd/>
                  <a:tailEnd/>
                </a:ln>
                <a:solidFill>
                  <a:srgbClr val="993300"/>
                </a:solidFill>
                <a:latin typeface="Arial"/>
                <a:cs typeface="Arial"/>
              </a:rPr>
              <a:t>DATAPREV</a:t>
            </a:r>
          </a:p>
        </p:txBody>
      </p:sp>
    </p:spTree>
    <p:extLst>
      <p:ext uri="{BB962C8B-B14F-4D97-AF65-F5344CB8AC3E}">
        <p14:creationId xmlns:p14="http://schemas.microsoft.com/office/powerpoint/2010/main" val="876438113"/>
      </p:ext>
    </p:extLst>
  </p:cSld>
  <p:clrMapOvr>
    <a:masterClrMapping/>
  </p:clrMapOvr>
  <p:transition>
    <p:pull dir="lu"/>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609695" y="1839177"/>
            <a:ext cx="10953557" cy="475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39725" indent="-339725"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1pPr>
            <a:lvl2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2pPr>
            <a:lvl3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3pPr>
            <a:lvl4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4pPr>
            <a:lvl5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9pPr>
          </a:lstStyle>
          <a:p>
            <a:pPr algn="just" eaLnBrk="1" hangingPunct="1">
              <a:spcBef>
                <a:spcPts val="600"/>
              </a:spcBef>
              <a:buFont typeface="Wingdings" pitchFamily="2" charset="2"/>
              <a:buChar char=""/>
            </a:pPr>
            <a:r>
              <a:rPr lang="en-GB" altLang="pt-BR" sz="2800" dirty="0">
                <a:solidFill>
                  <a:srgbClr val="0B5395"/>
                </a:solidFill>
                <a:latin typeface="Arial" pitchFamily="34" charset="0"/>
              </a:rPr>
              <a:t>É </a:t>
            </a:r>
            <a:r>
              <a:rPr lang="en-GB" altLang="pt-BR" sz="2800" dirty="0" err="1">
                <a:solidFill>
                  <a:srgbClr val="0B5395"/>
                </a:solidFill>
                <a:latin typeface="Arial" pitchFamily="34" charset="0"/>
              </a:rPr>
              <a:t>considerado</a:t>
            </a:r>
            <a:r>
              <a:rPr lang="en-GB" altLang="pt-BR" sz="2800" dirty="0">
                <a:solidFill>
                  <a:srgbClr val="0B5395"/>
                </a:solidFill>
                <a:latin typeface="Arial" pitchFamily="34" charset="0"/>
              </a:rPr>
              <a:t> </a:t>
            </a:r>
            <a:r>
              <a:rPr lang="en-GB" altLang="pt-BR" sz="2800" b="1" dirty="0">
                <a:solidFill>
                  <a:srgbClr val="0B5395"/>
                </a:solidFill>
                <a:latin typeface="Arial" pitchFamily="34" charset="0"/>
              </a:rPr>
              <a:t>“</a:t>
            </a:r>
            <a:r>
              <a:rPr lang="en-GB" altLang="pt-BR" sz="2800" b="1" dirty="0" err="1">
                <a:solidFill>
                  <a:srgbClr val="0B5395"/>
                </a:solidFill>
                <a:latin typeface="Arial" pitchFamily="34" charset="0"/>
              </a:rPr>
              <a:t>estoque</a:t>
            </a:r>
            <a:r>
              <a:rPr lang="en-GB" altLang="pt-BR" sz="2800" dirty="0">
                <a:solidFill>
                  <a:srgbClr val="0B5395"/>
                </a:solidFill>
                <a:latin typeface="Arial" pitchFamily="34" charset="0"/>
              </a:rPr>
              <a:t>” o </a:t>
            </a:r>
            <a:r>
              <a:rPr lang="en-GB" altLang="pt-BR" sz="2800" dirty="0" err="1">
                <a:solidFill>
                  <a:srgbClr val="0B5395"/>
                </a:solidFill>
                <a:latin typeface="Arial" pitchFamily="34" charset="0"/>
              </a:rPr>
              <a:t>montante</a:t>
            </a:r>
            <a:r>
              <a:rPr lang="en-GB" altLang="pt-BR" sz="2800" dirty="0">
                <a:solidFill>
                  <a:srgbClr val="0B5395"/>
                </a:solidFill>
                <a:latin typeface="Arial" pitchFamily="34" charset="0"/>
              </a:rPr>
              <a:t> dos </a:t>
            </a:r>
            <a:r>
              <a:rPr lang="en-GB" altLang="pt-BR" sz="2800" dirty="0" err="1">
                <a:solidFill>
                  <a:srgbClr val="0B5395"/>
                </a:solidFill>
                <a:latin typeface="Arial" pitchFamily="34" charset="0"/>
              </a:rPr>
              <a:t>valores</a:t>
            </a:r>
            <a:r>
              <a:rPr lang="en-GB" altLang="pt-BR" sz="2800" dirty="0">
                <a:solidFill>
                  <a:srgbClr val="0B5395"/>
                </a:solidFill>
                <a:latin typeface="Arial" pitchFamily="34" charset="0"/>
              </a:rPr>
              <a:t> de </a:t>
            </a:r>
            <a:r>
              <a:rPr lang="en-GB" altLang="pt-BR" sz="2800" dirty="0" err="1">
                <a:solidFill>
                  <a:srgbClr val="0B5395"/>
                </a:solidFill>
                <a:latin typeface="Arial" pitchFamily="34" charset="0"/>
              </a:rPr>
              <a:t>compensação</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devidos</a:t>
            </a:r>
            <a:r>
              <a:rPr lang="en-GB" altLang="pt-BR" sz="2800" dirty="0">
                <a:solidFill>
                  <a:srgbClr val="0B5395"/>
                </a:solidFill>
                <a:latin typeface="Arial" pitchFamily="34" charset="0"/>
              </a:rPr>
              <a:t> no </a:t>
            </a:r>
            <a:r>
              <a:rPr lang="en-GB" altLang="pt-BR" sz="2800" dirty="0" err="1">
                <a:solidFill>
                  <a:srgbClr val="0B5395"/>
                </a:solidFill>
                <a:latin typeface="Arial" pitchFamily="34" charset="0"/>
              </a:rPr>
              <a:t>período</a:t>
            </a:r>
            <a:r>
              <a:rPr lang="en-GB" altLang="pt-BR" sz="2800" dirty="0">
                <a:solidFill>
                  <a:srgbClr val="0B5395"/>
                </a:solidFill>
                <a:latin typeface="Arial" pitchFamily="34" charset="0"/>
              </a:rPr>
              <a:t> de 05/10/1988 a 05/05/1999</a:t>
            </a:r>
            <a:r>
              <a:rPr lang="en-GB" altLang="pt-BR" sz="2800" dirty="0" smtClean="0">
                <a:solidFill>
                  <a:srgbClr val="0B5395"/>
                </a:solidFill>
                <a:latin typeface="Arial" pitchFamily="34" charset="0"/>
              </a:rPr>
              <a:t>.</a:t>
            </a:r>
            <a:endParaRPr lang="en-GB" altLang="pt-BR" sz="2800" dirty="0">
              <a:solidFill>
                <a:srgbClr val="0B5395"/>
              </a:solidFill>
              <a:latin typeface="Arial" pitchFamily="34" charset="0"/>
            </a:endParaRPr>
          </a:p>
        </p:txBody>
      </p:sp>
      <p:sp>
        <p:nvSpPr>
          <p:cNvPr id="22531" name="Text Box 2"/>
          <p:cNvSpPr txBox="1">
            <a:spLocks noChangeArrowheads="1"/>
          </p:cNvSpPr>
          <p:nvPr/>
        </p:nvSpPr>
        <p:spPr bwMode="auto">
          <a:xfrm>
            <a:off x="2322559" y="753811"/>
            <a:ext cx="7889837"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9pPr>
          </a:lstStyle>
          <a:p>
            <a:pPr algn="ctr" eaLnBrk="1" hangingPunct="1">
              <a:buClrTx/>
              <a:buFontTx/>
              <a:buNone/>
            </a:pPr>
            <a:r>
              <a:rPr lang="pt-BR" altLang="pt-BR" sz="3200" b="1" u="sng" dirty="0">
                <a:solidFill>
                  <a:schemeClr val="accent3">
                    <a:lumMod val="75000"/>
                  </a:schemeClr>
                </a:solidFill>
                <a:effectLst>
                  <a:outerShdw blurRad="38100" dist="38100" dir="2700000" algn="tl">
                    <a:srgbClr val="000000">
                      <a:alpha val="43137"/>
                    </a:srgbClr>
                  </a:outerShdw>
                </a:effectLst>
                <a:latin typeface="Arial Black" pitchFamily="34" charset="0"/>
              </a:rPr>
              <a:t>ESTOQUE E FLUXO</a:t>
            </a:r>
          </a:p>
        </p:txBody>
      </p:sp>
      <p:sp>
        <p:nvSpPr>
          <p:cNvPr id="22532" name="Text Box 3"/>
          <p:cNvSpPr txBox="1">
            <a:spLocks noChangeArrowheads="1"/>
          </p:cNvSpPr>
          <p:nvPr/>
        </p:nvSpPr>
        <p:spPr bwMode="auto">
          <a:xfrm>
            <a:off x="609695" y="3325353"/>
            <a:ext cx="10953557" cy="3344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339725" indent="-339725"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1pPr>
            <a:lvl2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2pPr>
            <a:lvl3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3pPr>
            <a:lvl4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4pPr>
            <a:lvl5pPr eaLnBrk="0" hangingPunc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339725" algn="l"/>
                <a:tab pos="787400" algn="l"/>
                <a:tab pos="1236663" algn="l"/>
                <a:tab pos="1685925" algn="l"/>
                <a:tab pos="2135188" algn="l"/>
                <a:tab pos="2584450" algn="l"/>
                <a:tab pos="3033713" algn="l"/>
                <a:tab pos="3482975" algn="l"/>
                <a:tab pos="3932238" algn="l"/>
                <a:tab pos="4381500" algn="l"/>
                <a:tab pos="4830763" algn="l"/>
                <a:tab pos="5280025" algn="l"/>
                <a:tab pos="5729288" algn="l"/>
                <a:tab pos="6178550" algn="l"/>
                <a:tab pos="6627813" algn="l"/>
                <a:tab pos="7077075" algn="l"/>
                <a:tab pos="7526338" algn="l"/>
                <a:tab pos="7975600" algn="l"/>
                <a:tab pos="8424863" algn="l"/>
                <a:tab pos="8874125" algn="l"/>
                <a:tab pos="9323388" algn="l"/>
              </a:tabLst>
              <a:defRPr sz="1200">
                <a:solidFill>
                  <a:schemeClr val="bg1"/>
                </a:solidFill>
                <a:latin typeface="Times New Roman" pitchFamily="18" charset="0"/>
                <a:cs typeface="Lucida Sans Unicode" pitchFamily="34" charset="0"/>
              </a:defRPr>
            </a:lvl9pPr>
          </a:lstStyle>
          <a:p>
            <a:pPr algn="just" eaLnBrk="1" hangingPunct="1">
              <a:spcBef>
                <a:spcPts val="600"/>
              </a:spcBef>
              <a:buFont typeface="Wingdings" pitchFamily="2" charset="2"/>
              <a:buChar char=""/>
            </a:pPr>
            <a:r>
              <a:rPr lang="en-GB" altLang="pt-BR" sz="2800" b="1" dirty="0" err="1">
                <a:solidFill>
                  <a:srgbClr val="0B5395"/>
                </a:solidFill>
                <a:latin typeface="Arial" pitchFamily="34" charset="0"/>
              </a:rPr>
              <a:t>Fluxo</a:t>
            </a:r>
            <a:r>
              <a:rPr lang="en-GB" altLang="pt-BR" sz="2800" b="1" dirty="0">
                <a:solidFill>
                  <a:srgbClr val="0B5395"/>
                </a:solidFill>
                <a:latin typeface="Arial" pitchFamily="34" charset="0"/>
              </a:rPr>
              <a:t> do </a:t>
            </a:r>
            <a:r>
              <a:rPr lang="en-GB" altLang="pt-BR" sz="2800" b="1" dirty="0" err="1">
                <a:solidFill>
                  <a:srgbClr val="0B5395"/>
                </a:solidFill>
                <a:latin typeface="Arial" pitchFamily="34" charset="0"/>
              </a:rPr>
              <a:t>passivo</a:t>
            </a:r>
            <a:r>
              <a:rPr lang="en-GB" altLang="pt-BR" sz="2800" b="1" dirty="0">
                <a:solidFill>
                  <a:srgbClr val="0B5395"/>
                </a:solidFill>
                <a:latin typeface="Arial" pitchFamily="34" charset="0"/>
              </a:rPr>
              <a:t> </a:t>
            </a:r>
            <a:r>
              <a:rPr lang="en-GB" altLang="pt-BR" sz="2800" dirty="0" err="1">
                <a:solidFill>
                  <a:srgbClr val="0B5395"/>
                </a:solidFill>
                <a:latin typeface="Arial" pitchFamily="34" charset="0"/>
              </a:rPr>
              <a:t>são</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os</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valores</a:t>
            </a:r>
            <a:r>
              <a:rPr lang="en-GB" altLang="pt-BR" sz="2800" dirty="0">
                <a:solidFill>
                  <a:srgbClr val="0B5395"/>
                </a:solidFill>
                <a:latin typeface="Arial" pitchFamily="34" charset="0"/>
              </a:rPr>
              <a:t> de </a:t>
            </a:r>
            <a:r>
              <a:rPr lang="en-GB" altLang="pt-BR" sz="2800" dirty="0" err="1">
                <a:solidFill>
                  <a:srgbClr val="0B5395"/>
                </a:solidFill>
                <a:latin typeface="Arial" pitchFamily="34" charset="0"/>
              </a:rPr>
              <a:t>compensações</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atrasados</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devidos</a:t>
            </a:r>
            <a:r>
              <a:rPr lang="en-GB" altLang="pt-BR" sz="2800" dirty="0">
                <a:solidFill>
                  <a:srgbClr val="0B5395"/>
                </a:solidFill>
                <a:latin typeface="Arial" pitchFamily="34" charset="0"/>
              </a:rPr>
              <a:t> a </a:t>
            </a:r>
            <a:r>
              <a:rPr lang="en-GB" altLang="pt-BR" sz="2800" dirty="0" err="1">
                <a:solidFill>
                  <a:srgbClr val="0B5395"/>
                </a:solidFill>
                <a:latin typeface="Arial" pitchFamily="34" charset="0"/>
              </a:rPr>
              <a:t>partir</a:t>
            </a:r>
            <a:r>
              <a:rPr lang="en-GB" altLang="pt-BR" sz="2800" dirty="0">
                <a:solidFill>
                  <a:srgbClr val="0B5395"/>
                </a:solidFill>
                <a:latin typeface="Arial" pitchFamily="34" charset="0"/>
              </a:rPr>
              <a:t> de 06/05/1999.  O </a:t>
            </a:r>
            <a:r>
              <a:rPr lang="en-GB" altLang="pt-BR" sz="2800" dirty="0" err="1">
                <a:solidFill>
                  <a:srgbClr val="0B5395"/>
                </a:solidFill>
                <a:latin typeface="Arial" pitchFamily="34" charset="0"/>
              </a:rPr>
              <a:t>valor</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relativo</a:t>
            </a:r>
            <a:r>
              <a:rPr lang="en-GB" altLang="pt-BR" sz="2800" dirty="0">
                <a:solidFill>
                  <a:srgbClr val="0B5395"/>
                </a:solidFill>
                <a:latin typeface="Arial" pitchFamily="34" charset="0"/>
              </a:rPr>
              <a:t> ao “</a:t>
            </a:r>
            <a:r>
              <a:rPr lang="en-GB" altLang="pt-BR" sz="2800" dirty="0" err="1">
                <a:solidFill>
                  <a:srgbClr val="0B5395"/>
                </a:solidFill>
                <a:latin typeface="Arial" pitchFamily="34" charset="0"/>
              </a:rPr>
              <a:t>fluxo</a:t>
            </a:r>
            <a:r>
              <a:rPr lang="en-GB" altLang="pt-BR" sz="2800" dirty="0">
                <a:solidFill>
                  <a:srgbClr val="0B5395"/>
                </a:solidFill>
                <a:latin typeface="Arial" pitchFamily="34" charset="0"/>
              </a:rPr>
              <a:t> do </a:t>
            </a:r>
            <a:r>
              <a:rPr lang="en-GB" altLang="pt-BR" sz="2800" dirty="0" err="1">
                <a:solidFill>
                  <a:srgbClr val="0B5395"/>
                </a:solidFill>
                <a:latin typeface="Arial" pitchFamily="34" charset="0"/>
              </a:rPr>
              <a:t>passivo</a:t>
            </a:r>
            <a:r>
              <a:rPr lang="en-GB" altLang="pt-BR" sz="2800" dirty="0">
                <a:solidFill>
                  <a:srgbClr val="0B5395"/>
                </a:solidFill>
                <a:latin typeface="Arial" pitchFamily="34" charset="0"/>
              </a:rPr>
              <a:t>” é </a:t>
            </a:r>
            <a:r>
              <a:rPr lang="en-GB" altLang="pt-BR" sz="2800" dirty="0" err="1">
                <a:solidFill>
                  <a:srgbClr val="0B5395"/>
                </a:solidFill>
                <a:latin typeface="Arial" pitchFamily="34" charset="0"/>
              </a:rPr>
              <a:t>pago</a:t>
            </a:r>
            <a:r>
              <a:rPr lang="en-GB" altLang="pt-BR" sz="2800" dirty="0">
                <a:solidFill>
                  <a:srgbClr val="0B5395"/>
                </a:solidFill>
                <a:latin typeface="Arial" pitchFamily="34" charset="0"/>
              </a:rPr>
              <a:t> de </a:t>
            </a:r>
            <a:r>
              <a:rPr lang="en-GB" altLang="pt-BR" sz="2800" dirty="0" err="1">
                <a:solidFill>
                  <a:srgbClr val="0B5395"/>
                </a:solidFill>
                <a:latin typeface="Arial" pitchFamily="34" charset="0"/>
              </a:rPr>
              <a:t>uma</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única</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vez</a:t>
            </a:r>
            <a:r>
              <a:rPr lang="en-GB" altLang="pt-BR" sz="2800" dirty="0">
                <a:solidFill>
                  <a:srgbClr val="0B5395"/>
                </a:solidFill>
                <a:latin typeface="Arial" pitchFamily="34" charset="0"/>
              </a:rPr>
              <a:t> junto com o  </a:t>
            </a:r>
            <a:r>
              <a:rPr lang="en-GB" altLang="pt-BR" sz="2800" dirty="0" err="1">
                <a:solidFill>
                  <a:srgbClr val="0B5395"/>
                </a:solidFill>
                <a:latin typeface="Arial" pitchFamily="34" charset="0"/>
              </a:rPr>
              <a:t>pagamento</a:t>
            </a:r>
            <a:r>
              <a:rPr lang="en-GB" altLang="pt-BR" sz="2800" dirty="0">
                <a:solidFill>
                  <a:srgbClr val="0B5395"/>
                </a:solidFill>
                <a:latin typeface="Arial" pitchFamily="34" charset="0"/>
              </a:rPr>
              <a:t> da </a:t>
            </a:r>
            <a:r>
              <a:rPr lang="en-GB" altLang="pt-BR" sz="2800" dirty="0" err="1">
                <a:solidFill>
                  <a:srgbClr val="0B5395"/>
                </a:solidFill>
                <a:latin typeface="Arial" pitchFamily="34" charset="0"/>
              </a:rPr>
              <a:t>primeira</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parcela</a:t>
            </a:r>
            <a:r>
              <a:rPr lang="en-GB" altLang="pt-BR" sz="2800" dirty="0">
                <a:solidFill>
                  <a:srgbClr val="0B5395"/>
                </a:solidFill>
                <a:latin typeface="Arial" pitchFamily="34" charset="0"/>
              </a:rPr>
              <a:t> mensal da </a:t>
            </a:r>
            <a:r>
              <a:rPr lang="en-GB" altLang="pt-BR" sz="2800" dirty="0" err="1">
                <a:solidFill>
                  <a:srgbClr val="0B5395"/>
                </a:solidFill>
                <a:latin typeface="Arial" pitchFamily="34" charset="0"/>
              </a:rPr>
              <a:t>compensação</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relativa</a:t>
            </a:r>
            <a:r>
              <a:rPr lang="en-GB" altLang="pt-BR" sz="2800" dirty="0">
                <a:solidFill>
                  <a:srgbClr val="0B5395"/>
                </a:solidFill>
                <a:latin typeface="Arial" pitchFamily="34" charset="0"/>
              </a:rPr>
              <a:t> ao </a:t>
            </a:r>
            <a:r>
              <a:rPr lang="en-GB" altLang="pt-BR" sz="2800" dirty="0" err="1">
                <a:solidFill>
                  <a:srgbClr val="0B5395"/>
                </a:solidFill>
                <a:latin typeface="Arial" pitchFamily="34" charset="0"/>
              </a:rPr>
              <a:t>requerimento</a:t>
            </a:r>
            <a:r>
              <a:rPr lang="en-GB" altLang="pt-BR" sz="2800" dirty="0">
                <a:solidFill>
                  <a:srgbClr val="0B5395"/>
                </a:solidFill>
                <a:latin typeface="Arial" pitchFamily="34" charset="0"/>
              </a:rPr>
              <a:t> </a:t>
            </a:r>
            <a:r>
              <a:rPr lang="en-GB" altLang="pt-BR" sz="2800" dirty="0" err="1">
                <a:solidFill>
                  <a:srgbClr val="0B5395"/>
                </a:solidFill>
                <a:latin typeface="Arial" pitchFamily="34" charset="0"/>
              </a:rPr>
              <a:t>deferido</a:t>
            </a:r>
            <a:endParaRPr lang="en-GB" altLang="pt-BR" sz="2800" dirty="0">
              <a:solidFill>
                <a:srgbClr val="0B5395"/>
              </a:solidFill>
              <a:latin typeface="Arial" pitchFamily="34" charset="0"/>
            </a:endParaRPr>
          </a:p>
        </p:txBody>
      </p:sp>
    </p:spTree>
    <p:extLst>
      <p:ext uri="{BB962C8B-B14F-4D97-AF65-F5344CB8AC3E}">
        <p14:creationId xmlns:p14="http://schemas.microsoft.com/office/powerpoint/2010/main" val="704425196"/>
      </p:ext>
    </p:extLst>
  </p:cSld>
  <p:clrMapOvr>
    <a:masterClrMapping/>
  </p:clrMapOvr>
  <p:transition spd="med">
    <p:wheel spokes="3"/>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1501138" y="857070"/>
            <a:ext cx="9347390" cy="1941173"/>
          </a:xfrm>
          <a:prstGeom prst="rect">
            <a:avLst/>
          </a:prstGeom>
          <a:solidFill>
            <a:srgbClr val="FFFFFF"/>
          </a:solidFill>
          <a:ln w="25560">
            <a:solidFill>
              <a:srgbClr val="0F6FC6"/>
            </a:solidFill>
            <a:miter lim="800000"/>
            <a:headEnd/>
            <a:tailEnd/>
          </a:ln>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9pPr>
          </a:lstStyle>
          <a:p>
            <a:pPr algn="ctr" eaLnBrk="1" hangingPunct="1">
              <a:buClrTx/>
              <a:buFontTx/>
              <a:buNone/>
            </a:pPr>
            <a:r>
              <a:rPr lang="pt-BR" altLang="pt-BR" sz="3600" b="1" u="sng" dirty="0">
                <a:solidFill>
                  <a:schemeClr val="accent3">
                    <a:lumMod val="75000"/>
                  </a:schemeClr>
                </a:solidFill>
              </a:rPr>
              <a:t>Regime de Origem</a:t>
            </a:r>
          </a:p>
          <a:p>
            <a:pPr algn="just" eaLnBrk="1" hangingPunct="1">
              <a:buClrTx/>
              <a:buFontTx/>
              <a:buNone/>
            </a:pPr>
            <a:r>
              <a:rPr lang="pt-BR" altLang="pt-BR" sz="2800" b="1" dirty="0">
                <a:solidFill>
                  <a:schemeClr val="accent3">
                    <a:lumMod val="75000"/>
                  </a:schemeClr>
                </a:solidFill>
              </a:rPr>
              <a:t>É o regime para o qual durante o “período </a:t>
            </a:r>
            <a:r>
              <a:rPr lang="pt-BR" altLang="pt-BR" sz="2800" b="1" dirty="0" err="1">
                <a:solidFill>
                  <a:schemeClr val="accent3">
                    <a:lumMod val="75000"/>
                  </a:schemeClr>
                </a:solidFill>
              </a:rPr>
              <a:t>laborativo</a:t>
            </a:r>
            <a:r>
              <a:rPr lang="pt-BR" altLang="pt-BR" sz="2800" b="1" dirty="0">
                <a:solidFill>
                  <a:schemeClr val="accent3">
                    <a:lumMod val="75000"/>
                  </a:schemeClr>
                </a:solidFill>
              </a:rPr>
              <a:t>, considerado para a concessão do benefício, o trabalhador efetuou contribuições”, sem se aposentar por esse regime.</a:t>
            </a:r>
          </a:p>
        </p:txBody>
      </p:sp>
      <p:sp>
        <p:nvSpPr>
          <p:cNvPr id="21506" name="Text Box 2"/>
          <p:cNvSpPr txBox="1">
            <a:spLocks noChangeArrowheads="1"/>
          </p:cNvSpPr>
          <p:nvPr/>
        </p:nvSpPr>
        <p:spPr bwMode="auto">
          <a:xfrm>
            <a:off x="1379436" y="3356992"/>
            <a:ext cx="9299758" cy="2802948"/>
          </a:xfrm>
          <a:prstGeom prst="rect">
            <a:avLst/>
          </a:prstGeom>
          <a:solidFill>
            <a:srgbClr val="FFFFFF"/>
          </a:solidFill>
          <a:ln w="25560">
            <a:solidFill>
              <a:srgbClr val="0F6FC6"/>
            </a:solidFill>
            <a:miter lim="800000"/>
            <a:headEnd/>
            <a:tailEnd/>
          </a:ln>
        </p:spPr>
        <p:txBody>
          <a:bodyPr lIns="90000" tIns="46800" rIns="90000" bIns="4680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1pPr>
            <a:lvl2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chemeClr val="bg1"/>
                </a:solidFill>
                <a:latin typeface="Times New Roman" pitchFamily="18" charset="0"/>
                <a:cs typeface="Lucida Sans Unicode" pitchFamily="34" charset="0"/>
              </a:defRPr>
            </a:lvl9pPr>
          </a:lstStyle>
          <a:p>
            <a:pPr algn="ctr" eaLnBrk="1" hangingPunct="1">
              <a:buClrTx/>
              <a:buFontTx/>
              <a:buNone/>
            </a:pPr>
            <a:r>
              <a:rPr lang="pt-BR" altLang="pt-BR" sz="3600" b="1" u="sng" dirty="0">
                <a:solidFill>
                  <a:schemeClr val="accent3">
                    <a:lumMod val="75000"/>
                  </a:schemeClr>
                </a:solidFill>
              </a:rPr>
              <a:t>Regime Instituidor</a:t>
            </a:r>
          </a:p>
          <a:p>
            <a:pPr algn="just" eaLnBrk="1" hangingPunct="1">
              <a:buClrTx/>
              <a:buFontTx/>
              <a:buNone/>
            </a:pPr>
            <a:r>
              <a:rPr lang="pt-BR" altLang="pt-BR" sz="2800" b="1" dirty="0">
                <a:solidFill>
                  <a:schemeClr val="accent3">
                    <a:lumMod val="75000"/>
                  </a:schemeClr>
                </a:solidFill>
              </a:rPr>
              <a:t>É o regime que “instituiu” o benefício previdenciário, sendo responsável pela sua </a:t>
            </a:r>
            <a:r>
              <a:rPr lang="pt-BR" altLang="pt-BR" sz="2800" b="1" dirty="0" smtClean="0">
                <a:solidFill>
                  <a:schemeClr val="accent3">
                    <a:lumMod val="75000"/>
                  </a:schemeClr>
                </a:solidFill>
              </a:rPr>
              <a:t>gestão e </a:t>
            </a:r>
            <a:r>
              <a:rPr lang="pt-BR" altLang="pt-BR" sz="2800" b="1" dirty="0">
                <a:solidFill>
                  <a:schemeClr val="accent3">
                    <a:lumMod val="75000"/>
                  </a:schemeClr>
                </a:solidFill>
              </a:rPr>
              <a:t>pagamento.</a:t>
            </a:r>
          </a:p>
          <a:p>
            <a:pPr algn="just" eaLnBrk="1" hangingPunct="1">
              <a:buClrTx/>
              <a:buFontTx/>
              <a:buNone/>
            </a:pPr>
            <a:r>
              <a:rPr lang="pt-BR" altLang="pt-BR" sz="2800" b="1" dirty="0">
                <a:solidFill>
                  <a:schemeClr val="accent3">
                    <a:lumMod val="75000"/>
                  </a:schemeClr>
                </a:solidFill>
              </a:rPr>
              <a:t>Tendo, portanto, o ônus de arcar com o custeio </a:t>
            </a:r>
            <a:r>
              <a:rPr lang="pt-BR" altLang="pt-BR" sz="2800" b="1" dirty="0" smtClean="0">
                <a:solidFill>
                  <a:schemeClr val="accent3">
                    <a:lumMod val="75000"/>
                  </a:schemeClr>
                </a:solidFill>
              </a:rPr>
              <a:t>do benefício </a:t>
            </a:r>
            <a:r>
              <a:rPr lang="pt-BR" altLang="pt-BR" sz="2800" b="1" dirty="0">
                <a:solidFill>
                  <a:schemeClr val="accent3">
                    <a:lumMod val="75000"/>
                  </a:schemeClr>
                </a:solidFill>
              </a:rPr>
              <a:t>ao segurado ou para com seus beneficiários no caso de pensão.</a:t>
            </a:r>
          </a:p>
        </p:txBody>
      </p:sp>
    </p:spTree>
    <p:extLst>
      <p:ext uri="{BB962C8B-B14F-4D97-AF65-F5344CB8AC3E}">
        <p14:creationId xmlns:p14="http://schemas.microsoft.com/office/powerpoint/2010/main" val="1517400495"/>
      </p:ext>
    </p:extLst>
  </p:cSld>
  <p:clrMapOvr>
    <a:masterClrMapping/>
  </p:clrMapOvr>
  <p:transition spd="med">
    <p:wheel spokes="3"/>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additive="repl">
                                        <p:cTn id="6" dur="1" fill="hold">
                                          <p:stCondLst>
                                            <p:cond delay="0"/>
                                          </p:stCondLst>
                                        </p:cTn>
                                        <p:tgtEl>
                                          <p:spTgt spid="21505"/>
                                        </p:tgtEl>
                                        <p:attrNameLst>
                                          <p:attrName>style.visibility</p:attrName>
                                        </p:attrNameLst>
                                      </p:cBhvr>
                                      <p:to>
                                        <p:strVal val="visible"/>
                                      </p:to>
                                    </p:set>
                                    <p:anim calcmode="lin" valueType="num">
                                      <p:cBhvr additive="repl">
                                        <p:cTn id="7" dur="500" fill="hold"/>
                                        <p:tgtEl>
                                          <p:spTgt spid="21505"/>
                                        </p:tgtEl>
                                        <p:attrNameLst>
                                          <p:attrName>ppt_w</p:attrName>
                                        </p:attrNameLst>
                                      </p:cBhvr>
                                      <p:tavLst>
                                        <p:tav tm="100000">
                                          <p:val>
                                            <p:fltVal val="0"/>
                                          </p:val>
                                        </p:tav>
                                        <p:tav>
                                          <p:val>
                                            <p:strVal val="#ppt_w"/>
                                          </p:val>
                                        </p:tav>
                                      </p:tavLst>
                                    </p:anim>
                                    <p:anim calcmode="lin" valueType="num">
                                      <p:cBhvr additive="repl">
                                        <p:cTn id="8" dur="500" fill="hold"/>
                                        <p:tgtEl>
                                          <p:spTgt spid="21505"/>
                                        </p:tgtEl>
                                        <p:attrNameLst>
                                          <p:attrName>ppt_h</p:attrName>
                                        </p:attrNameLst>
                                      </p:cBhvr>
                                      <p:tavLst>
                                        <p:tav tm="100000">
                                          <p:val>
                                            <p:fltVal val="0"/>
                                          </p:val>
                                        </p:tav>
                                        <p:tav>
                                          <p:val>
                                            <p:strVal val="#ppt_h"/>
                                          </p:val>
                                        </p:tav>
                                      </p:tavLst>
                                    </p:anim>
                                    <p:animEffect transition="in" filter="fade">
                                      <p:cBhvr additive="repl">
                                        <p:cTn id="9" dur="500"/>
                                        <p:tgtEl>
                                          <p:spTgt spid="2150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additive="repl">
                                        <p:cTn id="13" dur="1" fill="hold">
                                          <p:stCondLst>
                                            <p:cond delay="0"/>
                                          </p:stCondLst>
                                        </p:cTn>
                                        <p:tgtEl>
                                          <p:spTgt spid="21506"/>
                                        </p:tgtEl>
                                        <p:attrNameLst>
                                          <p:attrName>style.visibility</p:attrName>
                                        </p:attrNameLst>
                                      </p:cBhvr>
                                      <p:to>
                                        <p:strVal val="visible"/>
                                      </p:to>
                                    </p:set>
                                    <p:anim calcmode="lin" valueType="num">
                                      <p:cBhvr additive="repl">
                                        <p:cTn id="14" dur="500" fill="hold"/>
                                        <p:tgtEl>
                                          <p:spTgt spid="21506"/>
                                        </p:tgtEl>
                                        <p:attrNameLst>
                                          <p:attrName>ppt_w</p:attrName>
                                        </p:attrNameLst>
                                      </p:cBhvr>
                                      <p:tavLst>
                                        <p:tav tm="100000">
                                          <p:val>
                                            <p:fltVal val="0"/>
                                          </p:val>
                                        </p:tav>
                                        <p:tav>
                                          <p:val>
                                            <p:strVal val="#ppt_w"/>
                                          </p:val>
                                        </p:tav>
                                      </p:tavLst>
                                    </p:anim>
                                    <p:anim calcmode="lin" valueType="num">
                                      <p:cBhvr additive="repl">
                                        <p:cTn id="15" dur="500" fill="hold"/>
                                        <p:tgtEl>
                                          <p:spTgt spid="21506"/>
                                        </p:tgtEl>
                                        <p:attrNameLst>
                                          <p:attrName>ppt_h</p:attrName>
                                        </p:attrNameLst>
                                      </p:cBhvr>
                                      <p:tavLst>
                                        <p:tav tm="100000">
                                          <p:val>
                                            <p:fltVal val="0"/>
                                          </p:val>
                                        </p:tav>
                                        <p:tav>
                                          <p:val>
                                            <p:strVal val="#ppt_h"/>
                                          </p:val>
                                        </p:tav>
                                      </p:tavLst>
                                    </p:anim>
                                    <p:animEffect transition="in" filter="fade">
                                      <p:cBhvr additive="repl">
                                        <p:cTn id="16"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Azul Quente">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4818</TotalTime>
  <Words>1742</Words>
  <Application>Microsoft Office PowerPoint</Application>
  <PresentationFormat>Personalizar</PresentationFormat>
  <Paragraphs>361</Paragraphs>
  <Slides>26</Slides>
  <Notes>10</Notes>
  <HiddenSlides>0</HiddenSlides>
  <MMClips>0</MMClips>
  <ScaleCrop>false</ScaleCrop>
  <HeadingPairs>
    <vt:vector size="4" baseType="variant">
      <vt:variant>
        <vt:lpstr>Tema</vt:lpstr>
      </vt:variant>
      <vt:variant>
        <vt:i4>1</vt:i4>
      </vt:variant>
      <vt:variant>
        <vt:lpstr>Títulos de slides</vt:lpstr>
      </vt:variant>
      <vt:variant>
        <vt:i4>26</vt:i4>
      </vt:variant>
    </vt:vector>
  </HeadingPairs>
  <TitlesOfParts>
    <vt:vector size="27"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Demografia</dc:title>
  <dc:creator>46163212134</dc:creator>
  <cp:lastModifiedBy>Silvana do Socorro Machado Rodrigues - MPS</cp:lastModifiedBy>
  <cp:revision>392</cp:revision>
  <cp:lastPrinted>2017-12-04T15:41:52Z</cp:lastPrinted>
  <dcterms:created xsi:type="dcterms:W3CDTF">2016-02-12T16:57:42Z</dcterms:created>
  <dcterms:modified xsi:type="dcterms:W3CDTF">2017-12-04T16:33:17Z</dcterms:modified>
</cp:coreProperties>
</file>